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handoutMasterIdLst>
    <p:handoutMasterId r:id="rId35"/>
  </p:handoutMasterIdLst>
  <p:sldIdLst>
    <p:sldId id="256" r:id="rId2"/>
    <p:sldId id="372" r:id="rId3"/>
    <p:sldId id="323" r:id="rId4"/>
    <p:sldId id="385" r:id="rId5"/>
    <p:sldId id="386" r:id="rId6"/>
    <p:sldId id="387" r:id="rId7"/>
    <p:sldId id="388" r:id="rId8"/>
    <p:sldId id="389" r:id="rId9"/>
    <p:sldId id="384" r:id="rId10"/>
    <p:sldId id="297" r:id="rId11"/>
    <p:sldId id="315" r:id="rId12"/>
    <p:sldId id="375" r:id="rId13"/>
    <p:sldId id="373" r:id="rId14"/>
    <p:sldId id="390" r:id="rId15"/>
    <p:sldId id="391" r:id="rId16"/>
    <p:sldId id="393" r:id="rId17"/>
    <p:sldId id="324" r:id="rId18"/>
    <p:sldId id="377" r:id="rId19"/>
    <p:sldId id="381" r:id="rId20"/>
    <p:sldId id="382" r:id="rId21"/>
    <p:sldId id="392" r:id="rId22"/>
    <p:sldId id="320" r:id="rId23"/>
    <p:sldId id="383" r:id="rId24"/>
    <p:sldId id="394" r:id="rId25"/>
    <p:sldId id="395" r:id="rId26"/>
    <p:sldId id="396" r:id="rId27"/>
    <p:sldId id="397" r:id="rId28"/>
    <p:sldId id="398" r:id="rId29"/>
    <p:sldId id="399" r:id="rId30"/>
    <p:sldId id="400" r:id="rId31"/>
    <p:sldId id="401" r:id="rId32"/>
    <p:sldId id="344" r:id="rId33"/>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94660"/>
  </p:normalViewPr>
  <p:slideViewPr>
    <p:cSldViewPr>
      <p:cViewPr varScale="1">
        <p:scale>
          <a:sx n="46" d="100"/>
          <a:sy n="46" d="100"/>
        </p:scale>
        <p:origin x="-186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50"/>
    </p:cViewPr>
  </p:sorterViewPr>
  <p:notesViewPr>
    <p:cSldViewPr>
      <p:cViewPr varScale="1">
        <p:scale>
          <a:sx n="58" d="100"/>
          <a:sy n="58" d="100"/>
        </p:scale>
        <p:origin x="-2856" y="-96"/>
      </p:cViewPr>
      <p:guideLst>
        <p:guide orient="horz" pos="2736"/>
        <p:guide pos="201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47633117-0598-4F66-B2F6-5CE00622B6A9}" type="datetimeFigureOut">
              <a:rPr lang="en-US" smtClean="0"/>
              <a:pPr/>
              <a:t>8/15/2015</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7FFD2BEB-09B3-4500-BDB8-13FD8EAC062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02" tIns="43102" rIns="86202" bIns="43102" rtlCol="0"/>
          <a:lstStyle>
            <a:lvl1pPr algn="l">
              <a:defRPr sz="12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02" tIns="43102" rIns="86202" bIns="43102" rtlCol="0"/>
          <a:lstStyle>
            <a:lvl1pPr algn="r">
              <a:defRPr sz="1200"/>
            </a:lvl1pPr>
          </a:lstStyle>
          <a:p>
            <a:fld id="{FDB7D88C-CDFB-4444-8D2B-CCD1F19CBB5C}" type="datetimeFigureOut">
              <a:rPr lang="en-US" smtClean="0"/>
              <a:pPr/>
              <a:t>8/15/2015</a:t>
            </a:fld>
            <a:endParaRPr lang="en-US"/>
          </a:p>
        </p:txBody>
      </p:sp>
      <p:sp>
        <p:nvSpPr>
          <p:cNvPr id="4" name="Slide Image Placeholder 3"/>
          <p:cNvSpPr>
            <a:spLocks noGrp="1" noRot="1" noChangeAspect="1"/>
          </p:cNvSpPr>
          <p:nvPr>
            <p:ph type="sldImg" idx="2"/>
          </p:nvPr>
        </p:nvSpPr>
        <p:spPr>
          <a:xfrm>
            <a:off x="1028700" y="652463"/>
            <a:ext cx="4343400" cy="3257550"/>
          </a:xfrm>
          <a:prstGeom prst="rect">
            <a:avLst/>
          </a:prstGeom>
          <a:noFill/>
          <a:ln w="12700">
            <a:solidFill>
              <a:prstClr val="black"/>
            </a:solidFill>
          </a:ln>
        </p:spPr>
        <p:txBody>
          <a:bodyPr vert="horz" lIns="86202" tIns="43102" rIns="86202" bIns="43102"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02" tIns="43102" rIns="86202" bIns="431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3"/>
            <a:ext cx="2773680" cy="434340"/>
          </a:xfrm>
          <a:prstGeom prst="rect">
            <a:avLst/>
          </a:prstGeom>
        </p:spPr>
        <p:txBody>
          <a:bodyPr vert="horz" lIns="86202" tIns="43102" rIns="86202" bIns="43102" rtlCol="0" anchor="b"/>
          <a:lstStyle>
            <a:lvl1pPr algn="l">
              <a:defRPr sz="1200"/>
            </a:lvl1pPr>
          </a:lstStyle>
          <a:p>
            <a:endParaRPr lang="en-US"/>
          </a:p>
        </p:txBody>
      </p:sp>
      <p:sp>
        <p:nvSpPr>
          <p:cNvPr id="7" name="Slide Number Placeholder 6"/>
          <p:cNvSpPr>
            <a:spLocks noGrp="1"/>
          </p:cNvSpPr>
          <p:nvPr>
            <p:ph type="sldNum" sz="quarter" idx="5"/>
          </p:nvPr>
        </p:nvSpPr>
        <p:spPr>
          <a:xfrm>
            <a:off x="3625639" y="8250953"/>
            <a:ext cx="2773680" cy="434340"/>
          </a:xfrm>
          <a:prstGeom prst="rect">
            <a:avLst/>
          </a:prstGeom>
        </p:spPr>
        <p:txBody>
          <a:bodyPr vert="horz" lIns="86202" tIns="43102" rIns="86202" bIns="43102" rtlCol="0" anchor="b"/>
          <a:lstStyle>
            <a:lvl1pPr algn="r">
              <a:defRPr sz="1200"/>
            </a:lvl1pPr>
          </a:lstStyle>
          <a:p>
            <a:fld id="{B77F9F3A-20E2-4CE8-8C37-34D35A043D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7F9F3A-20E2-4CE8-8C37-34D35A043D2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r>
              <a:rPr lang="en-US" smtClean="0"/>
              <a:t>August 2015</a:t>
            </a:r>
            <a:endParaRPr lang="en-US"/>
          </a:p>
        </p:txBody>
      </p:sp>
      <p:sp>
        <p:nvSpPr>
          <p:cNvPr id="19" name="Footer Placeholder 18"/>
          <p:cNvSpPr>
            <a:spLocks noGrp="1"/>
          </p:cNvSpPr>
          <p:nvPr>
            <p:ph type="ftr" sz="quarter" idx="11"/>
          </p:nvPr>
        </p:nvSpPr>
        <p:spPr/>
        <p:txBody>
          <a:bodyPr/>
          <a:lstStyle/>
          <a:p>
            <a:r>
              <a:rPr lang="en-US" smtClean="0"/>
              <a:t>Copyright - Anil Chawla Law Associates LLP</a:t>
            </a:r>
            <a:endParaRPr lang="en-US"/>
          </a:p>
        </p:txBody>
      </p:sp>
      <p:sp>
        <p:nvSpPr>
          <p:cNvPr id="27" name="Slide Number Placeholder 26"/>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August 2015</a:t>
            </a:r>
            <a:endParaRPr lang="en-US"/>
          </a:p>
        </p:txBody>
      </p:sp>
      <p:sp>
        <p:nvSpPr>
          <p:cNvPr id="5" name="Footer Placeholder 4"/>
          <p:cNvSpPr>
            <a:spLocks noGrp="1"/>
          </p:cNvSpPr>
          <p:nvPr>
            <p:ph type="ftr" sz="quarter" idx="11"/>
          </p:nvPr>
        </p:nvSpPr>
        <p:spPr/>
        <p:txBody>
          <a:bodyPr/>
          <a:lstStyle/>
          <a:p>
            <a:r>
              <a:rPr lang="en-US" smtClean="0"/>
              <a:t>Copyright - Anil Chawla Law Associates LLP</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August 2015</a:t>
            </a:r>
            <a:endParaRPr lang="en-US"/>
          </a:p>
        </p:txBody>
      </p:sp>
      <p:sp>
        <p:nvSpPr>
          <p:cNvPr id="5" name="Footer Placeholder 4"/>
          <p:cNvSpPr>
            <a:spLocks noGrp="1"/>
          </p:cNvSpPr>
          <p:nvPr>
            <p:ph type="ftr" sz="quarter" idx="11"/>
          </p:nvPr>
        </p:nvSpPr>
        <p:spPr/>
        <p:txBody>
          <a:bodyPr/>
          <a:lstStyle/>
          <a:p>
            <a:r>
              <a:rPr lang="en-US" smtClean="0"/>
              <a:t>Copyright - Anil Chawla Law Associates LLP</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August 2015</a:t>
            </a:r>
            <a:endParaRPr lang="en-US"/>
          </a:p>
        </p:txBody>
      </p:sp>
      <p:sp>
        <p:nvSpPr>
          <p:cNvPr id="5" name="Footer Placeholder 4"/>
          <p:cNvSpPr>
            <a:spLocks noGrp="1"/>
          </p:cNvSpPr>
          <p:nvPr>
            <p:ph type="ftr" sz="quarter" idx="11"/>
          </p:nvPr>
        </p:nvSpPr>
        <p:spPr/>
        <p:txBody>
          <a:bodyPr/>
          <a:lstStyle/>
          <a:p>
            <a:r>
              <a:rPr lang="en-US" smtClean="0"/>
              <a:t>Copyright - Anil Chawla Law Associates LLP</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August 2015</a:t>
            </a:r>
            <a:endParaRPr lang="en-US"/>
          </a:p>
        </p:txBody>
      </p:sp>
      <p:sp>
        <p:nvSpPr>
          <p:cNvPr id="5" name="Footer Placeholder 4"/>
          <p:cNvSpPr>
            <a:spLocks noGrp="1"/>
          </p:cNvSpPr>
          <p:nvPr>
            <p:ph type="ftr" sz="quarter" idx="11"/>
          </p:nvPr>
        </p:nvSpPr>
        <p:spPr/>
        <p:txBody>
          <a:bodyPr/>
          <a:lstStyle/>
          <a:p>
            <a:r>
              <a:rPr lang="en-US" smtClean="0"/>
              <a:t>Copyright - Anil Chawla Law Associates LLP</a:t>
            </a:r>
            <a:endParaRPr lang="en-US"/>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August 2015</a:t>
            </a:r>
            <a:endParaRPr lang="en-US"/>
          </a:p>
        </p:txBody>
      </p:sp>
      <p:sp>
        <p:nvSpPr>
          <p:cNvPr id="6" name="Footer Placeholder 5"/>
          <p:cNvSpPr>
            <a:spLocks noGrp="1"/>
          </p:cNvSpPr>
          <p:nvPr>
            <p:ph type="ftr" sz="quarter" idx="11"/>
          </p:nvPr>
        </p:nvSpPr>
        <p:spPr/>
        <p:txBody>
          <a:bodyPr/>
          <a:lstStyle/>
          <a:p>
            <a:r>
              <a:rPr lang="en-US" smtClean="0"/>
              <a:t>Copyright - Anil Chawla Law Associates LLP</a:t>
            </a:r>
            <a:endParaRPr lang="en-US"/>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August 2015</a:t>
            </a:r>
            <a:endParaRPr lang="en-US"/>
          </a:p>
        </p:txBody>
      </p:sp>
      <p:sp>
        <p:nvSpPr>
          <p:cNvPr id="8" name="Footer Placeholder 7"/>
          <p:cNvSpPr>
            <a:spLocks noGrp="1"/>
          </p:cNvSpPr>
          <p:nvPr>
            <p:ph type="ftr" sz="quarter" idx="11"/>
          </p:nvPr>
        </p:nvSpPr>
        <p:spPr/>
        <p:txBody>
          <a:bodyPr/>
          <a:lstStyle/>
          <a:p>
            <a:r>
              <a:rPr lang="en-US" smtClean="0"/>
              <a:t>Copyright - Anil Chawla Law Associates LLP</a:t>
            </a:r>
            <a:endParaRPr lang="en-US"/>
          </a:p>
        </p:txBody>
      </p:sp>
      <p:sp>
        <p:nvSpPr>
          <p:cNvPr id="9" name="Slide Number Placeholder 8"/>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August 2015</a:t>
            </a:r>
            <a:endParaRPr lang="en-US"/>
          </a:p>
        </p:txBody>
      </p:sp>
      <p:sp>
        <p:nvSpPr>
          <p:cNvPr id="4" name="Footer Placeholder 3"/>
          <p:cNvSpPr>
            <a:spLocks noGrp="1"/>
          </p:cNvSpPr>
          <p:nvPr>
            <p:ph type="ftr" sz="quarter" idx="11"/>
          </p:nvPr>
        </p:nvSpPr>
        <p:spPr/>
        <p:txBody>
          <a:bodyPr/>
          <a:lstStyle/>
          <a:p>
            <a:r>
              <a:rPr lang="en-US" smtClean="0"/>
              <a:t>Copyright - Anil Chawla Law Associates LLP</a:t>
            </a:r>
            <a:endParaRPr lang="en-US"/>
          </a:p>
        </p:txBody>
      </p:sp>
      <p:sp>
        <p:nvSpPr>
          <p:cNvPr id="5" name="Slide Number Placeholder 4"/>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August 2015</a:t>
            </a:r>
            <a:endParaRPr lang="en-US"/>
          </a:p>
        </p:txBody>
      </p:sp>
      <p:sp>
        <p:nvSpPr>
          <p:cNvPr id="3" name="Footer Placeholder 2"/>
          <p:cNvSpPr>
            <a:spLocks noGrp="1"/>
          </p:cNvSpPr>
          <p:nvPr>
            <p:ph type="ftr" sz="quarter" idx="11"/>
          </p:nvPr>
        </p:nvSpPr>
        <p:spPr/>
        <p:txBody>
          <a:bodyPr/>
          <a:lstStyle/>
          <a:p>
            <a:r>
              <a:rPr lang="en-US" smtClean="0"/>
              <a:t>Copyright - Anil Chawla Law Associates LLP</a:t>
            </a:r>
            <a:endParaRPr lang="en-US"/>
          </a:p>
        </p:txBody>
      </p:sp>
      <p:sp>
        <p:nvSpPr>
          <p:cNvPr id="4" name="Slide Number Placeholder 3"/>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August 2015</a:t>
            </a:r>
            <a:endParaRPr lang="en-US"/>
          </a:p>
        </p:txBody>
      </p:sp>
      <p:sp>
        <p:nvSpPr>
          <p:cNvPr id="6" name="Footer Placeholder 5"/>
          <p:cNvSpPr>
            <a:spLocks noGrp="1"/>
          </p:cNvSpPr>
          <p:nvPr>
            <p:ph type="ftr" sz="quarter" idx="11"/>
          </p:nvPr>
        </p:nvSpPr>
        <p:spPr/>
        <p:txBody>
          <a:bodyPr/>
          <a:lstStyle/>
          <a:p>
            <a:r>
              <a:rPr lang="en-US" smtClean="0"/>
              <a:t>Copyright - Anil Chawla Law Associates LLP</a:t>
            </a:r>
            <a:endParaRPr lang="en-US"/>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August 2015</a:t>
            </a:r>
            <a:endParaRPr lang="en-US"/>
          </a:p>
        </p:txBody>
      </p:sp>
      <p:sp>
        <p:nvSpPr>
          <p:cNvPr id="6" name="Footer Placeholder 5"/>
          <p:cNvSpPr>
            <a:spLocks noGrp="1"/>
          </p:cNvSpPr>
          <p:nvPr>
            <p:ph type="ftr" sz="quarter" idx="11"/>
          </p:nvPr>
        </p:nvSpPr>
        <p:spPr/>
        <p:txBody>
          <a:bodyPr/>
          <a:lstStyle/>
          <a:p>
            <a:r>
              <a:rPr lang="en-US" smtClean="0"/>
              <a:t>Copyright - Anil Chawla Law Associates LLP</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45FCA8B-64D5-4E68-8E87-ACB5321CAB1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August 2015</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Copyright - Anil Chawla Law Associates LLP</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5FCA8B-64D5-4E68-8E87-ACB5321CAB1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info@indialegalhelp.com" TargetMode="External"/><Relationship Id="rId2" Type="http://schemas.openxmlformats.org/officeDocument/2006/relationships/hyperlink" Target="http://www.indialegalhelp.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7851648" cy="1371600"/>
          </a:xfrm>
        </p:spPr>
        <p:txBody>
          <a:bodyPr>
            <a:normAutofit/>
          </a:bodyPr>
          <a:lstStyle/>
          <a:p>
            <a:r>
              <a:rPr lang="en-US" sz="2400" b="1" dirty="0" smtClean="0">
                <a:solidFill>
                  <a:schemeClr val="tx2"/>
                </a:solidFill>
                <a:latin typeface="Arial" pitchFamily="34" charset="0"/>
                <a:cs typeface="Arial" pitchFamily="34" charset="0"/>
              </a:rPr>
              <a:t>Liabilities of Directors </a:t>
            </a:r>
            <a:br>
              <a:rPr lang="en-US" sz="2400" b="1" dirty="0" smtClean="0">
                <a:solidFill>
                  <a:schemeClr val="tx2"/>
                </a:solidFill>
                <a:latin typeface="Arial" pitchFamily="34" charset="0"/>
                <a:cs typeface="Arial" pitchFamily="34" charset="0"/>
              </a:rPr>
            </a:br>
            <a:r>
              <a:rPr lang="en-US" sz="2400" b="1" dirty="0" smtClean="0">
                <a:solidFill>
                  <a:schemeClr val="tx2"/>
                </a:solidFill>
                <a:latin typeface="Arial" pitchFamily="34" charset="0"/>
                <a:cs typeface="Arial" pitchFamily="34" charset="0"/>
              </a:rPr>
              <a:t>under</a:t>
            </a:r>
            <a:br>
              <a:rPr lang="en-US" sz="2400" b="1" dirty="0" smtClean="0">
                <a:solidFill>
                  <a:schemeClr val="tx2"/>
                </a:solidFill>
                <a:latin typeface="Arial" pitchFamily="34" charset="0"/>
                <a:cs typeface="Arial" pitchFamily="34" charset="0"/>
              </a:rPr>
            </a:br>
            <a:r>
              <a:rPr lang="en-US" sz="2400" b="1" dirty="0" err="1" smtClean="0">
                <a:solidFill>
                  <a:schemeClr val="tx2"/>
                </a:solidFill>
                <a:latin typeface="Arial" pitchFamily="34" charset="0"/>
                <a:cs typeface="Arial" pitchFamily="34" charset="0"/>
              </a:rPr>
              <a:t>Labour</a:t>
            </a:r>
            <a:r>
              <a:rPr lang="en-US" sz="2400" b="1" dirty="0" smtClean="0">
                <a:solidFill>
                  <a:schemeClr val="tx2"/>
                </a:solidFill>
                <a:latin typeface="Arial" pitchFamily="34" charset="0"/>
                <a:cs typeface="Arial" pitchFamily="34" charset="0"/>
              </a:rPr>
              <a:t> Laws</a:t>
            </a:r>
            <a:endParaRPr lang="en-US" sz="2400" b="1" dirty="0">
              <a:solidFill>
                <a:schemeClr val="tx2"/>
              </a:solidFill>
              <a:latin typeface="Arial" pitchFamily="34" charset="0"/>
              <a:cs typeface="Arial" pitchFamily="34" charset="0"/>
            </a:endParaRPr>
          </a:p>
        </p:txBody>
      </p:sp>
      <p:sp>
        <p:nvSpPr>
          <p:cNvPr id="3" name="Subtitle 2"/>
          <p:cNvSpPr>
            <a:spLocks noGrp="1"/>
          </p:cNvSpPr>
          <p:nvPr>
            <p:ph type="subTitle" idx="1"/>
          </p:nvPr>
        </p:nvSpPr>
        <p:spPr>
          <a:xfrm>
            <a:off x="533400" y="2895600"/>
            <a:ext cx="7854696" cy="3200400"/>
          </a:xfrm>
        </p:spPr>
        <p:txBody>
          <a:bodyPr>
            <a:normAutofit/>
          </a:bodyPr>
          <a:lstStyle/>
          <a:p>
            <a:r>
              <a:rPr lang="en-US" sz="1600" b="1" dirty="0" smtClean="0">
                <a:latin typeface="Arial" pitchFamily="34" charset="0"/>
                <a:cs typeface="Arial" pitchFamily="34" charset="0"/>
              </a:rPr>
              <a:t>Workshop</a:t>
            </a:r>
            <a:br>
              <a:rPr lang="en-US" sz="1600" b="1" dirty="0" smtClean="0">
                <a:latin typeface="Arial" pitchFamily="34" charset="0"/>
                <a:cs typeface="Arial" pitchFamily="34" charset="0"/>
              </a:rPr>
            </a:br>
            <a:r>
              <a:rPr lang="en-US" sz="1600" dirty="0" smtClean="0">
                <a:latin typeface="Arial" pitchFamily="34" charset="0"/>
                <a:cs typeface="Arial" pitchFamily="34" charset="0"/>
              </a:rPr>
              <a:t>Organized by</a:t>
            </a:r>
            <a:br>
              <a:rPr lang="en-US" sz="1600" dirty="0" smtClean="0">
                <a:latin typeface="Arial" pitchFamily="34" charset="0"/>
                <a:cs typeface="Arial" pitchFamily="34" charset="0"/>
              </a:rPr>
            </a:br>
            <a:r>
              <a:rPr lang="en-US" sz="1600" b="1" dirty="0" smtClean="0">
                <a:latin typeface="Arial" pitchFamily="34" charset="0"/>
                <a:cs typeface="Arial" pitchFamily="34" charset="0"/>
              </a:rPr>
              <a:t>Confederation Of Indian Industry</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r>
              <a:rPr lang="en-US" sz="1600" dirty="0" smtClean="0">
                <a:latin typeface="Arial" pitchFamily="34" charset="0"/>
                <a:cs typeface="Arial" pitchFamily="34" charset="0"/>
              </a:rPr>
              <a:t>Madhya Pradesh</a:t>
            </a:r>
            <a:r>
              <a:rPr lang="en-US" sz="1600" dirty="0" smtClean="0">
                <a:solidFill>
                  <a:schemeClr val="tx1"/>
                </a:solidFill>
                <a:latin typeface="Arial" pitchFamily="34" charset="0"/>
                <a:cs typeface="Arial" pitchFamily="34" charset="0"/>
              </a:rPr>
              <a:t> Chapter</a:t>
            </a:r>
          </a:p>
          <a:p>
            <a:endParaRPr lang="en-US" sz="1600" dirty="0" smtClean="0">
              <a:latin typeface="Arial" pitchFamily="34" charset="0"/>
              <a:cs typeface="Arial" pitchFamily="34" charset="0"/>
            </a:endParaRPr>
          </a:p>
          <a:p>
            <a:r>
              <a:rPr lang="en-US" sz="1600" dirty="0" smtClean="0">
                <a:solidFill>
                  <a:srgbClr val="FFFF00"/>
                </a:solidFill>
                <a:latin typeface="Arial" pitchFamily="34" charset="0"/>
                <a:cs typeface="Arial" pitchFamily="34" charset="0"/>
              </a:rPr>
              <a:t>On 18</a:t>
            </a:r>
            <a:r>
              <a:rPr lang="en-US" sz="1600" baseline="30000" dirty="0" smtClean="0">
                <a:solidFill>
                  <a:srgbClr val="FFFF00"/>
                </a:solidFill>
                <a:latin typeface="Arial" pitchFamily="34" charset="0"/>
                <a:cs typeface="Arial" pitchFamily="34" charset="0"/>
              </a:rPr>
              <a:t>th</a:t>
            </a:r>
            <a:r>
              <a:rPr lang="en-US" sz="1600" dirty="0" smtClean="0">
                <a:solidFill>
                  <a:srgbClr val="FFFF00"/>
                </a:solidFill>
                <a:latin typeface="Arial" pitchFamily="34" charset="0"/>
                <a:cs typeface="Arial" pitchFamily="34" charset="0"/>
              </a:rPr>
              <a:t> August 2015</a:t>
            </a:r>
          </a:p>
          <a:p>
            <a:r>
              <a:rPr lang="en-US" sz="1600" dirty="0" smtClean="0">
                <a:solidFill>
                  <a:srgbClr val="FFFF00"/>
                </a:solidFill>
                <a:latin typeface="Arial" pitchFamily="34" charset="0"/>
                <a:cs typeface="Arial" pitchFamily="34" charset="0"/>
              </a:rPr>
              <a:t>At ABV Indian Institute of Information Technology, Gwalior</a:t>
            </a:r>
          </a:p>
          <a:p>
            <a:endParaRPr lang="en-US" sz="1600" dirty="0">
              <a:solidFill>
                <a:schemeClr val="tx1"/>
              </a:solidFill>
              <a:latin typeface="Arial" pitchFamily="34" charset="0"/>
              <a:cs typeface="Arial" pitchFamily="34" charset="0"/>
            </a:endParaRPr>
          </a:p>
          <a:p>
            <a:r>
              <a:rPr lang="en-US" sz="1600" dirty="0" smtClean="0">
                <a:solidFill>
                  <a:schemeClr val="tx1"/>
                </a:solidFill>
                <a:latin typeface="Arial" pitchFamily="34" charset="0"/>
                <a:cs typeface="Arial" pitchFamily="34" charset="0"/>
              </a:rPr>
              <a:t>By Advocate Anil Chawla</a:t>
            </a:r>
            <a:r>
              <a:rPr lang="en-US" sz="1200" dirty="0" smtClean="0">
                <a:latin typeface="Arial" pitchFamily="34" charset="0"/>
                <a:cs typeface="Arial" pitchFamily="34" charset="0"/>
              </a:rPr>
              <a:t/>
            </a:r>
            <a:br>
              <a:rPr lang="en-US" sz="1200" dirty="0" smtClean="0">
                <a:latin typeface="Arial" pitchFamily="34" charset="0"/>
                <a:cs typeface="Arial" pitchFamily="34" charset="0"/>
              </a:rPr>
            </a:br>
            <a:r>
              <a:rPr lang="en-US" sz="1200" dirty="0" smtClean="0">
                <a:latin typeface="Arial" pitchFamily="34" charset="0"/>
                <a:cs typeface="Arial" pitchFamily="34" charset="0"/>
              </a:rPr>
              <a:t> Senior Partner,</a:t>
            </a:r>
            <a:br>
              <a:rPr lang="en-US" sz="1200" dirty="0" smtClean="0">
                <a:latin typeface="Arial" pitchFamily="34" charset="0"/>
                <a:cs typeface="Arial" pitchFamily="34" charset="0"/>
              </a:rPr>
            </a:br>
            <a:r>
              <a:rPr lang="en-US" sz="1200" dirty="0" smtClean="0">
                <a:latin typeface="Arial" pitchFamily="34" charset="0"/>
                <a:cs typeface="Arial" pitchFamily="34" charset="0"/>
              </a:rPr>
              <a:t>Anil Chawla Law Associates LLP</a:t>
            </a:r>
            <a:br>
              <a:rPr lang="en-US" sz="1200" dirty="0" smtClean="0">
                <a:latin typeface="Arial" pitchFamily="34" charset="0"/>
                <a:cs typeface="Arial" pitchFamily="34" charset="0"/>
              </a:rPr>
            </a:br>
            <a:r>
              <a:rPr lang="en-US" sz="1200" dirty="0" smtClean="0">
                <a:latin typeface="Arial" pitchFamily="34" charset="0"/>
                <a:cs typeface="Arial" pitchFamily="34" charset="0"/>
              </a:rPr>
              <a:t>www.indialegalhelp.com</a:t>
            </a:r>
            <a:endParaRPr lang="en-US" sz="1600" dirty="0">
              <a:solidFill>
                <a:schemeClr val="tx1"/>
              </a:solidFill>
              <a:latin typeface="Arial" pitchFamily="34" charset="0"/>
              <a:cs typeface="Arial" pitchFamily="34" charset="0"/>
            </a:endParaRPr>
          </a:p>
        </p:txBody>
      </p:sp>
      <p:sp>
        <p:nvSpPr>
          <p:cNvPr id="4" name="TextBox 3"/>
          <p:cNvSpPr txBox="1"/>
          <p:nvPr/>
        </p:nvSpPr>
        <p:spPr>
          <a:xfrm>
            <a:off x="838200" y="6172200"/>
            <a:ext cx="7467600" cy="276999"/>
          </a:xfrm>
          <a:prstGeom prst="rect">
            <a:avLst/>
          </a:prstGeom>
          <a:noFill/>
        </p:spPr>
        <p:txBody>
          <a:bodyPr wrap="square" rtlCol="0">
            <a:spAutoFit/>
          </a:bodyPr>
          <a:lstStyle/>
          <a:p>
            <a:pPr algn="r"/>
            <a:r>
              <a:rPr lang="en-US" sz="1200" dirty="0" smtClean="0">
                <a:solidFill>
                  <a:schemeClr val="tx1">
                    <a:lumMod val="75000"/>
                  </a:schemeClr>
                </a:solidFill>
                <a:latin typeface="Arial" pitchFamily="34" charset="0"/>
                <a:cs typeface="Arial" pitchFamily="34" charset="0"/>
              </a:rPr>
              <a:t>This Presentation gives only an indication of penalties and liabilities regarding selected </a:t>
            </a:r>
            <a:r>
              <a:rPr lang="en-US" sz="1200" dirty="0" err="1" smtClean="0">
                <a:solidFill>
                  <a:schemeClr val="tx1">
                    <a:lumMod val="75000"/>
                  </a:schemeClr>
                </a:solidFill>
                <a:latin typeface="Arial" pitchFamily="34" charset="0"/>
                <a:cs typeface="Arial" pitchFamily="34" charset="0"/>
              </a:rPr>
              <a:t>labour</a:t>
            </a:r>
            <a:r>
              <a:rPr lang="en-US" sz="1200" dirty="0" smtClean="0">
                <a:solidFill>
                  <a:schemeClr val="tx1">
                    <a:lumMod val="75000"/>
                  </a:schemeClr>
                </a:solidFill>
                <a:latin typeface="Arial" pitchFamily="34" charset="0"/>
                <a:cs typeface="Arial" pitchFamily="34" charset="0"/>
              </a:rPr>
              <a:t> laws of India. </a:t>
            </a:r>
            <a:endParaRPr lang="en-US" sz="1200" dirty="0">
              <a:solidFill>
                <a:schemeClr val="tx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sz="2800" b="1" dirty="0" smtClean="0">
                <a:latin typeface="Arial" pitchFamily="34" charset="0"/>
                <a:cs typeface="Arial" pitchFamily="34" charset="0"/>
              </a:rPr>
              <a:t>B1.	Principal Employer</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10</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August 2015</a:t>
            </a:r>
            <a:endParaRPr lang="en-US"/>
          </a:p>
        </p:txBody>
      </p:sp>
      <p:pic>
        <p:nvPicPr>
          <p:cNvPr id="6146" name="Picture 2"/>
          <p:cNvPicPr>
            <a:picLocks noChangeAspect="1" noChangeArrowheads="1"/>
          </p:cNvPicPr>
          <p:nvPr/>
        </p:nvPicPr>
        <p:blipFill>
          <a:blip r:embed="rId2" cstate="print"/>
          <a:srcRect/>
          <a:stretch>
            <a:fillRect/>
          </a:stretch>
        </p:blipFill>
        <p:spPr bwMode="auto">
          <a:xfrm>
            <a:off x="380999" y="1981199"/>
            <a:ext cx="8534401" cy="2743201"/>
          </a:xfrm>
          <a:prstGeom prst="rect">
            <a:avLst/>
          </a:prstGeom>
          <a:noFill/>
          <a:ln w="9525">
            <a:noFill/>
            <a:miter lim="800000"/>
            <a:headEnd/>
            <a:tailEnd/>
          </a:ln>
        </p:spPr>
      </p:pic>
      <p:sp>
        <p:nvSpPr>
          <p:cNvPr id="8" name="TextBox 7"/>
          <p:cNvSpPr txBox="1"/>
          <p:nvPr/>
        </p:nvSpPr>
        <p:spPr>
          <a:xfrm>
            <a:off x="533400" y="5791200"/>
            <a:ext cx="5486400" cy="307777"/>
          </a:xfrm>
          <a:prstGeom prst="rect">
            <a:avLst/>
          </a:prstGeom>
          <a:noFill/>
        </p:spPr>
        <p:txBody>
          <a:bodyPr wrap="square" rtlCol="0">
            <a:spAutoFit/>
          </a:bodyPr>
          <a:lstStyle/>
          <a:p>
            <a:r>
              <a:rPr lang="en-US" sz="1400" dirty="0" smtClean="0">
                <a:latin typeface="Arial" pitchFamily="34" charset="0"/>
                <a:cs typeface="Arial" pitchFamily="34" charset="0"/>
              </a:rPr>
              <a:t>Section 2(17) of ESI Act, 1948</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B2.	ESI Dues as Land Revenue</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11</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August 2015</a:t>
            </a:r>
            <a:endParaRPr lang="en-US"/>
          </a:p>
        </p:txBody>
      </p:sp>
      <p:pic>
        <p:nvPicPr>
          <p:cNvPr id="1026" name="Picture 2"/>
          <p:cNvPicPr>
            <a:picLocks noChangeAspect="1" noChangeArrowheads="1"/>
          </p:cNvPicPr>
          <p:nvPr/>
        </p:nvPicPr>
        <p:blipFill>
          <a:blip r:embed="rId2" cstate="print"/>
          <a:srcRect/>
          <a:stretch>
            <a:fillRect/>
          </a:stretch>
        </p:blipFill>
        <p:spPr bwMode="auto">
          <a:xfrm>
            <a:off x="190500" y="2870200"/>
            <a:ext cx="8763000" cy="111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latin typeface="Arial" pitchFamily="34" charset="0"/>
                <a:cs typeface="Arial" pitchFamily="34" charset="0"/>
              </a:rPr>
              <a:t>B3.	Punishment for False Statement</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12</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August 2015</a:t>
            </a:r>
            <a:endParaRPr lang="en-US"/>
          </a:p>
        </p:txBody>
      </p:sp>
      <p:sp>
        <p:nvSpPr>
          <p:cNvPr id="10" name="TextBox 9"/>
          <p:cNvSpPr txBox="1"/>
          <p:nvPr/>
        </p:nvSpPr>
        <p:spPr>
          <a:xfrm>
            <a:off x="533400" y="6096000"/>
            <a:ext cx="4876800" cy="307777"/>
          </a:xfrm>
          <a:prstGeom prst="rect">
            <a:avLst/>
          </a:prstGeom>
          <a:noFill/>
        </p:spPr>
        <p:txBody>
          <a:bodyPr wrap="square" rtlCol="0">
            <a:spAutoFit/>
          </a:bodyPr>
          <a:lstStyle/>
          <a:p>
            <a:r>
              <a:rPr lang="en-US" sz="1400" dirty="0" smtClean="0">
                <a:latin typeface="Arial" pitchFamily="34" charset="0"/>
                <a:cs typeface="Arial" pitchFamily="34" charset="0"/>
              </a:rPr>
              <a:t>Section 84 of ESI Act, 1948  </a:t>
            </a:r>
            <a:endParaRPr lang="en-US" sz="1400"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533400" y="2438400"/>
            <a:ext cx="8089900" cy="914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09600" y="3352800"/>
            <a:ext cx="807085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2800" b="1" dirty="0" smtClean="0">
                <a:latin typeface="Arial" pitchFamily="34" charset="0"/>
                <a:cs typeface="Arial" pitchFamily="34" charset="0"/>
              </a:rPr>
              <a:t>B4.	Punishment for failure to pay</a:t>
            </a:r>
            <a:endParaRPr lang="en-US" sz="2800" b="1"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August 2015</a:t>
            </a:r>
            <a:endParaRPr lang="en-US"/>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13</a:t>
            </a:fld>
            <a:endParaRPr lang="en-US"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533400" y="1524000"/>
            <a:ext cx="8083550" cy="1066800"/>
          </a:xfrm>
          <a:prstGeom prst="rect">
            <a:avLst/>
          </a:prstGeom>
          <a:noFill/>
          <a:ln w="9525">
            <a:noFill/>
            <a:miter lim="800000"/>
            <a:headEnd/>
            <a:tailEnd/>
          </a:ln>
        </p:spPr>
      </p:pic>
      <p:sp>
        <p:nvSpPr>
          <p:cNvPr id="10" name="TextBox 9"/>
          <p:cNvSpPr txBox="1"/>
          <p:nvPr/>
        </p:nvSpPr>
        <p:spPr>
          <a:xfrm>
            <a:off x="533400" y="6248400"/>
            <a:ext cx="4876800" cy="307777"/>
          </a:xfrm>
          <a:prstGeom prst="rect">
            <a:avLst/>
          </a:prstGeom>
          <a:noFill/>
        </p:spPr>
        <p:txBody>
          <a:bodyPr wrap="square" rtlCol="0">
            <a:spAutoFit/>
          </a:bodyPr>
          <a:lstStyle/>
          <a:p>
            <a:r>
              <a:rPr lang="en-US" sz="1400" dirty="0" smtClean="0">
                <a:latin typeface="Arial" pitchFamily="34" charset="0"/>
                <a:cs typeface="Arial" pitchFamily="34" charset="0"/>
              </a:rPr>
              <a:t>Section 85 of ESI Act, 1948  </a:t>
            </a:r>
            <a:endParaRPr lang="en-US" sz="1400" dirty="0">
              <a:latin typeface="Arial" pitchFamily="34" charset="0"/>
              <a:cs typeface="Arial"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a:off x="533400" y="2590800"/>
            <a:ext cx="8020050" cy="6096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990600" y="3276600"/>
            <a:ext cx="6858000" cy="283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smtClean="0">
                <a:latin typeface="Arial" pitchFamily="34" charset="0"/>
                <a:cs typeface="Arial" pitchFamily="34" charset="0"/>
              </a:rPr>
              <a:t>B5.	Offences by companies</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14</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August 2015</a:t>
            </a:r>
            <a:endParaRPr lang="en-US"/>
          </a:p>
        </p:txBody>
      </p:sp>
      <p:sp>
        <p:nvSpPr>
          <p:cNvPr id="10" name="TextBox 9"/>
          <p:cNvSpPr txBox="1"/>
          <p:nvPr/>
        </p:nvSpPr>
        <p:spPr>
          <a:xfrm>
            <a:off x="533400" y="6096000"/>
            <a:ext cx="4876800" cy="307777"/>
          </a:xfrm>
          <a:prstGeom prst="rect">
            <a:avLst/>
          </a:prstGeom>
          <a:noFill/>
        </p:spPr>
        <p:txBody>
          <a:bodyPr wrap="square" rtlCol="0">
            <a:spAutoFit/>
          </a:bodyPr>
          <a:lstStyle/>
          <a:p>
            <a:r>
              <a:rPr lang="en-US" sz="1400" dirty="0" smtClean="0">
                <a:latin typeface="Arial" pitchFamily="34" charset="0"/>
                <a:cs typeface="Arial" pitchFamily="34" charset="0"/>
              </a:rPr>
              <a:t>Section 86A of ESI Act, 1948  </a:t>
            </a:r>
            <a:endParaRPr lang="en-US" sz="14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81000" y="1524000"/>
            <a:ext cx="8128000" cy="4114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81000" y="5715000"/>
            <a:ext cx="7562850" cy="285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smtClean="0">
                <a:latin typeface="Arial" pitchFamily="34" charset="0"/>
                <a:cs typeface="Arial" pitchFamily="34" charset="0"/>
              </a:rPr>
              <a:t>B5.	Offences by companies </a:t>
            </a:r>
            <a:r>
              <a:rPr lang="en-US" sz="2000" dirty="0" smtClean="0">
                <a:latin typeface="Arial" pitchFamily="34" charset="0"/>
                <a:cs typeface="Arial" pitchFamily="34" charset="0"/>
              </a:rPr>
              <a:t>(Continued)</a:t>
            </a: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15</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August 2015</a:t>
            </a:r>
            <a:endParaRPr lang="en-US"/>
          </a:p>
        </p:txBody>
      </p:sp>
      <p:sp>
        <p:nvSpPr>
          <p:cNvPr id="10" name="TextBox 9"/>
          <p:cNvSpPr txBox="1"/>
          <p:nvPr/>
        </p:nvSpPr>
        <p:spPr>
          <a:xfrm>
            <a:off x="533400" y="6096000"/>
            <a:ext cx="4876800" cy="307777"/>
          </a:xfrm>
          <a:prstGeom prst="rect">
            <a:avLst/>
          </a:prstGeom>
          <a:noFill/>
        </p:spPr>
        <p:txBody>
          <a:bodyPr wrap="square" rtlCol="0">
            <a:spAutoFit/>
          </a:bodyPr>
          <a:lstStyle/>
          <a:p>
            <a:r>
              <a:rPr lang="en-US" sz="1400" dirty="0" smtClean="0">
                <a:latin typeface="Arial" pitchFamily="34" charset="0"/>
                <a:cs typeface="Arial" pitchFamily="34" charset="0"/>
              </a:rPr>
              <a:t>Section 86A of ESI Act, 1948  </a:t>
            </a:r>
            <a:endParaRPr lang="en-US" sz="1400"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370300" y="1936750"/>
            <a:ext cx="8240300" cy="339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2800" b="1" dirty="0" smtClean="0">
                <a:latin typeface="Arial" pitchFamily="34" charset="0"/>
                <a:cs typeface="Arial" pitchFamily="34" charset="0"/>
              </a:rPr>
              <a:t>B6.	Repeat offences</a:t>
            </a:r>
            <a:endParaRPr lang="en-US" sz="2800" b="1" dirty="0">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smtClean="0"/>
              <a:t>August 2015</a:t>
            </a:r>
            <a:endParaRPr lang="en-US"/>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16</a:t>
            </a:fld>
            <a:endParaRPr lang="en-US" dirty="0">
              <a:latin typeface="Times New Roman" pitchFamily="18" charset="0"/>
              <a:cs typeface="Times New Roman" pitchFamily="18" charset="0"/>
            </a:endParaRPr>
          </a:p>
        </p:txBody>
      </p:sp>
      <p:sp>
        <p:nvSpPr>
          <p:cNvPr id="10" name="TextBox 9"/>
          <p:cNvSpPr txBox="1"/>
          <p:nvPr/>
        </p:nvSpPr>
        <p:spPr>
          <a:xfrm>
            <a:off x="533400" y="6248400"/>
            <a:ext cx="4876800" cy="307777"/>
          </a:xfrm>
          <a:prstGeom prst="rect">
            <a:avLst/>
          </a:prstGeom>
          <a:noFill/>
        </p:spPr>
        <p:txBody>
          <a:bodyPr wrap="square" rtlCol="0">
            <a:spAutoFit/>
          </a:bodyPr>
          <a:lstStyle/>
          <a:p>
            <a:r>
              <a:rPr lang="en-US" sz="1400" dirty="0" smtClean="0">
                <a:latin typeface="Arial" pitchFamily="34" charset="0"/>
                <a:cs typeface="Arial" pitchFamily="34" charset="0"/>
              </a:rPr>
              <a:t>Section 85A of ESI Act, 1948  </a:t>
            </a:r>
            <a:endParaRPr lang="en-US" sz="1400" dirty="0">
              <a:latin typeface="Arial" pitchFamily="34" charset="0"/>
              <a:cs typeface="Arial" pitchFamily="34" charset="0"/>
            </a:endParaRPr>
          </a:p>
        </p:txBody>
      </p:sp>
      <p:pic>
        <p:nvPicPr>
          <p:cNvPr id="9218" name="Picture 2"/>
          <p:cNvPicPr>
            <a:picLocks noChangeAspect="1" noChangeArrowheads="1"/>
          </p:cNvPicPr>
          <p:nvPr/>
        </p:nvPicPr>
        <p:blipFill>
          <a:blip r:embed="rId2" cstate="print"/>
          <a:srcRect/>
          <a:stretch>
            <a:fillRect/>
          </a:stretch>
        </p:blipFill>
        <p:spPr bwMode="auto">
          <a:xfrm>
            <a:off x="228600" y="1847850"/>
            <a:ext cx="8763000" cy="379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smtClean="0">
                <a:latin typeface="Arial" pitchFamily="34" charset="0"/>
                <a:cs typeface="Arial" pitchFamily="34" charset="0"/>
              </a:rPr>
              <a:t>C.	Provident Fund</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2857936"/>
          </a:xfrm>
        </p:spPr>
        <p:txBody>
          <a:bodyPr>
            <a:normAutofit/>
          </a:bodyPr>
          <a:lstStyle/>
          <a:p>
            <a:pPr>
              <a:spcBef>
                <a:spcPts val="1200"/>
              </a:spcBef>
              <a:spcAft>
                <a:spcPts val="1200"/>
              </a:spcAft>
              <a:tabLst>
                <a:tab pos="731520" algn="l"/>
              </a:tabLst>
            </a:pPr>
            <a:r>
              <a:rPr lang="en-US" sz="2000" dirty="0" smtClean="0">
                <a:latin typeface="Arial" pitchFamily="34" charset="0"/>
                <a:cs typeface="Arial" pitchFamily="34" charset="0"/>
              </a:rPr>
              <a:t>C1.	Employer</a:t>
            </a:r>
          </a:p>
          <a:p>
            <a:pPr>
              <a:spcBef>
                <a:spcPts val="1200"/>
              </a:spcBef>
              <a:spcAft>
                <a:spcPts val="1200"/>
              </a:spcAft>
              <a:tabLst>
                <a:tab pos="731520" algn="l"/>
              </a:tabLst>
            </a:pPr>
            <a:r>
              <a:rPr lang="en-US" sz="2000" dirty="0" smtClean="0">
                <a:latin typeface="Arial" pitchFamily="34" charset="0"/>
                <a:cs typeface="Arial" pitchFamily="34" charset="0"/>
              </a:rPr>
              <a:t>C2.	Recovery of Moneys as Land Revenue</a:t>
            </a:r>
          </a:p>
          <a:p>
            <a:pPr>
              <a:spcBef>
                <a:spcPts val="1200"/>
              </a:spcBef>
              <a:spcAft>
                <a:spcPts val="1200"/>
              </a:spcAft>
              <a:tabLst>
                <a:tab pos="731520" algn="l"/>
              </a:tabLst>
            </a:pPr>
            <a:r>
              <a:rPr lang="en-US" sz="2000" dirty="0" smtClean="0">
                <a:latin typeface="Arial" pitchFamily="34" charset="0"/>
                <a:cs typeface="Arial" pitchFamily="34" charset="0"/>
              </a:rPr>
              <a:t>C3.	Penalties</a:t>
            </a:r>
          </a:p>
          <a:p>
            <a:pPr>
              <a:spcBef>
                <a:spcPts val="1200"/>
              </a:spcBef>
              <a:spcAft>
                <a:spcPts val="1200"/>
              </a:spcAft>
              <a:tabLst>
                <a:tab pos="731520" algn="l"/>
              </a:tabLst>
            </a:pPr>
            <a:r>
              <a:rPr lang="en-US" sz="2000" dirty="0" smtClean="0">
                <a:latin typeface="Arial" pitchFamily="34" charset="0"/>
                <a:cs typeface="Arial" pitchFamily="34" charset="0"/>
              </a:rPr>
              <a:t>C4.	Offences by Companies</a:t>
            </a:r>
          </a:p>
          <a:p>
            <a:pPr>
              <a:spcBef>
                <a:spcPts val="1200"/>
              </a:spcBef>
              <a:spcAft>
                <a:spcPts val="1200"/>
              </a:spcAft>
              <a:tabLst>
                <a:tab pos="731520" algn="l"/>
              </a:tabLst>
            </a:pPr>
            <a:r>
              <a:rPr lang="en-US" sz="2000" dirty="0" smtClean="0">
                <a:latin typeface="Arial" pitchFamily="34" charset="0"/>
                <a:cs typeface="Arial" pitchFamily="34" charset="0"/>
              </a:rPr>
              <a:t>C5.	Repeat Offences and Cognizable Offence</a:t>
            </a: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17</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C1.  Employer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18</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pic>
        <p:nvPicPr>
          <p:cNvPr id="3074" name="Picture 2"/>
          <p:cNvPicPr>
            <a:picLocks noChangeAspect="1" noChangeArrowheads="1"/>
          </p:cNvPicPr>
          <p:nvPr/>
        </p:nvPicPr>
        <p:blipFill>
          <a:blip r:embed="rId2" cstate="print"/>
          <a:srcRect/>
          <a:stretch>
            <a:fillRect/>
          </a:stretch>
        </p:blipFill>
        <p:spPr bwMode="auto">
          <a:xfrm>
            <a:off x="685800" y="1752600"/>
            <a:ext cx="7759700" cy="25685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762000" y="4267200"/>
            <a:ext cx="7600950" cy="1600200"/>
          </a:xfrm>
          <a:prstGeom prst="rect">
            <a:avLst/>
          </a:prstGeom>
          <a:noFill/>
          <a:ln w="9525">
            <a:noFill/>
            <a:miter lim="800000"/>
            <a:headEnd/>
            <a:tailEnd/>
          </a:ln>
        </p:spPr>
      </p:pic>
      <p:sp>
        <p:nvSpPr>
          <p:cNvPr id="10" name="TextBox 9"/>
          <p:cNvSpPr txBox="1"/>
          <p:nvPr/>
        </p:nvSpPr>
        <p:spPr>
          <a:xfrm>
            <a:off x="533400" y="6019800"/>
            <a:ext cx="8001000" cy="276999"/>
          </a:xfrm>
          <a:prstGeom prst="rect">
            <a:avLst/>
          </a:prstGeom>
          <a:noFill/>
        </p:spPr>
        <p:txBody>
          <a:bodyPr wrap="square" rtlCol="0">
            <a:spAutoFit/>
          </a:bodyPr>
          <a:lstStyle/>
          <a:p>
            <a:r>
              <a:rPr lang="en-US" sz="1200" dirty="0" smtClean="0">
                <a:latin typeface="Arial" pitchFamily="34" charset="0"/>
                <a:cs typeface="Arial" pitchFamily="34" charset="0"/>
              </a:rPr>
              <a:t>Section 2(e) of Employees’ Provident Funds Family Pension Fund and Deposit Linked Insurance Fund Act, 1952</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C2. Recovery of moneys as land revenue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19</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pic>
        <p:nvPicPr>
          <p:cNvPr id="4098" name="Picture 2"/>
          <p:cNvPicPr>
            <a:picLocks noChangeAspect="1" noChangeArrowheads="1"/>
          </p:cNvPicPr>
          <p:nvPr/>
        </p:nvPicPr>
        <p:blipFill>
          <a:blip r:embed="rId2" cstate="print"/>
          <a:srcRect/>
          <a:stretch>
            <a:fillRect/>
          </a:stretch>
        </p:blipFill>
        <p:spPr bwMode="auto">
          <a:xfrm>
            <a:off x="533400" y="1828800"/>
            <a:ext cx="8058150" cy="14478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09600" y="3886200"/>
            <a:ext cx="8128000" cy="1143000"/>
          </a:xfrm>
          <a:prstGeom prst="rect">
            <a:avLst/>
          </a:prstGeom>
          <a:noFill/>
          <a:ln w="9525">
            <a:noFill/>
            <a:miter lim="800000"/>
            <a:headEnd/>
            <a:tailEnd/>
          </a:ln>
        </p:spPr>
      </p:pic>
      <p:sp>
        <p:nvSpPr>
          <p:cNvPr id="11" name="TextBox 10"/>
          <p:cNvSpPr txBox="1"/>
          <p:nvPr/>
        </p:nvSpPr>
        <p:spPr>
          <a:xfrm>
            <a:off x="533400" y="6019800"/>
            <a:ext cx="8001000" cy="276999"/>
          </a:xfrm>
          <a:prstGeom prst="rect">
            <a:avLst/>
          </a:prstGeom>
          <a:noFill/>
        </p:spPr>
        <p:txBody>
          <a:bodyPr wrap="square" rtlCol="0">
            <a:spAutoFit/>
          </a:bodyPr>
          <a:lstStyle/>
          <a:p>
            <a:r>
              <a:rPr lang="en-US" sz="1200" dirty="0" smtClean="0">
                <a:latin typeface="Arial" pitchFamily="34" charset="0"/>
                <a:cs typeface="Arial" pitchFamily="34" charset="0"/>
              </a:rPr>
              <a:t>Section 8 of Employees’ Provident Funds Family Pension Fund and Deposit Linked Insurance Fund Act, 1952</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740664"/>
          </a:xfrm>
        </p:spPr>
        <p:txBody>
          <a:bodyPr>
            <a:normAutofit/>
          </a:bodyPr>
          <a:lstStyle/>
          <a:p>
            <a:r>
              <a:rPr lang="en-US" sz="3600" b="1" dirty="0" smtClean="0">
                <a:latin typeface="Arial" pitchFamily="34" charset="0"/>
                <a:cs typeface="Arial" pitchFamily="34" charset="0"/>
              </a:rPr>
              <a:t>Key </a:t>
            </a:r>
            <a:r>
              <a:rPr lang="en-US" sz="3600" b="1" dirty="0" err="1" smtClean="0">
                <a:latin typeface="Arial" pitchFamily="34" charset="0"/>
                <a:cs typeface="Arial" pitchFamily="34" charset="0"/>
              </a:rPr>
              <a:t>Labour</a:t>
            </a:r>
            <a:r>
              <a:rPr lang="en-US" sz="3600" b="1" dirty="0" smtClean="0">
                <a:latin typeface="Arial" pitchFamily="34" charset="0"/>
                <a:cs typeface="Arial" pitchFamily="34" charset="0"/>
              </a:rPr>
              <a:t> Laws</a:t>
            </a:r>
            <a:endParaRPr lang="en-US" sz="3600" b="1" dirty="0">
              <a:latin typeface="Arial" pitchFamily="34" charset="0"/>
              <a:cs typeface="Arial" pitchFamily="34" charset="0"/>
            </a:endParaRPr>
          </a:p>
        </p:txBody>
      </p:sp>
      <p:sp>
        <p:nvSpPr>
          <p:cNvPr id="3" name="Content Placeholder 2"/>
          <p:cNvSpPr>
            <a:spLocks noGrp="1"/>
          </p:cNvSpPr>
          <p:nvPr>
            <p:ph type="body" idx="1"/>
          </p:nvPr>
        </p:nvSpPr>
        <p:spPr>
          <a:xfrm>
            <a:off x="530352" y="2362200"/>
            <a:ext cx="7772400" cy="4114800"/>
          </a:xfrm>
        </p:spPr>
        <p:txBody>
          <a:bodyPr>
            <a:normAutofit fontScale="85000" lnSpcReduction="20000"/>
          </a:bodyPr>
          <a:lstStyle/>
          <a:p>
            <a:pPr marL="514350" indent="-514350">
              <a:spcBef>
                <a:spcPts val="1200"/>
              </a:spcBef>
              <a:spcAft>
                <a:spcPts val="600"/>
              </a:spcAft>
              <a:buFont typeface="Wingdings" pitchFamily="2" charset="2"/>
              <a:buChar char="v"/>
            </a:pPr>
            <a:r>
              <a:rPr lang="en-US" sz="2400" dirty="0" smtClean="0">
                <a:latin typeface="Arial" pitchFamily="34" charset="0"/>
                <a:cs typeface="Arial" pitchFamily="34" charset="0"/>
              </a:rPr>
              <a:t>Employees’ State Insurance Act, 1948</a:t>
            </a:r>
          </a:p>
          <a:p>
            <a:pPr marL="514350" indent="-514350">
              <a:spcBef>
                <a:spcPts val="1200"/>
              </a:spcBef>
              <a:spcAft>
                <a:spcPts val="600"/>
              </a:spcAft>
              <a:buFont typeface="Wingdings" pitchFamily="2" charset="2"/>
              <a:buChar char="v"/>
            </a:pPr>
            <a:r>
              <a:rPr lang="en-US" sz="2400" dirty="0" smtClean="0">
                <a:latin typeface="Arial" pitchFamily="34" charset="0"/>
                <a:cs typeface="Arial" pitchFamily="34" charset="0"/>
              </a:rPr>
              <a:t>Employees’ Provident Funds Family Pension Fund and Deposit Linked Insurance Fund Act, 1952</a:t>
            </a:r>
            <a:endParaRPr lang="en-US" dirty="0">
              <a:latin typeface="Arial" pitchFamily="34" charset="0"/>
              <a:cs typeface="Arial" pitchFamily="34" charset="0"/>
            </a:endParaRPr>
          </a:p>
          <a:p>
            <a:pPr marL="514350" indent="-514350">
              <a:spcBef>
                <a:spcPts val="1200"/>
              </a:spcBef>
              <a:spcAft>
                <a:spcPts val="600"/>
              </a:spcAft>
              <a:buFont typeface="Wingdings" pitchFamily="2" charset="2"/>
              <a:buChar char="v"/>
            </a:pPr>
            <a:r>
              <a:rPr lang="en-US" dirty="0" smtClean="0">
                <a:latin typeface="Arial" pitchFamily="34" charset="0"/>
                <a:cs typeface="Arial" pitchFamily="34" charset="0"/>
              </a:rPr>
              <a:t>The Minimum Wages Act, 1948</a:t>
            </a:r>
          </a:p>
          <a:p>
            <a:pPr marL="514350" indent="-514350">
              <a:spcBef>
                <a:spcPts val="1200"/>
              </a:spcBef>
              <a:spcAft>
                <a:spcPts val="600"/>
              </a:spcAft>
              <a:buFont typeface="Wingdings" pitchFamily="2" charset="2"/>
              <a:buChar char="v"/>
            </a:pPr>
            <a:r>
              <a:rPr lang="en-US" dirty="0" smtClean="0">
                <a:latin typeface="Arial" pitchFamily="34" charset="0"/>
                <a:cs typeface="Arial" pitchFamily="34" charset="0"/>
              </a:rPr>
              <a:t>The Payment of Bonus Act, 1965</a:t>
            </a:r>
          </a:p>
          <a:p>
            <a:pPr marL="514350" indent="-514350">
              <a:spcBef>
                <a:spcPts val="1200"/>
              </a:spcBef>
              <a:spcAft>
                <a:spcPts val="600"/>
              </a:spcAft>
              <a:buFont typeface="Wingdings" pitchFamily="2" charset="2"/>
              <a:buChar char="v"/>
            </a:pPr>
            <a:r>
              <a:rPr lang="en-US" sz="1600" dirty="0" smtClean="0">
                <a:latin typeface="Arial" pitchFamily="34" charset="0"/>
                <a:cs typeface="Arial" pitchFamily="34" charset="0"/>
              </a:rPr>
              <a:t>The Payment of Wages Act, 1936</a:t>
            </a:r>
          </a:p>
          <a:p>
            <a:pPr marL="514350" indent="-514350">
              <a:spcBef>
                <a:spcPts val="1200"/>
              </a:spcBef>
              <a:spcAft>
                <a:spcPts val="600"/>
              </a:spcAft>
              <a:buFont typeface="Wingdings" pitchFamily="2" charset="2"/>
              <a:buChar char="v"/>
            </a:pPr>
            <a:r>
              <a:rPr lang="en-US" sz="1600" dirty="0" smtClean="0">
                <a:latin typeface="Arial" pitchFamily="34" charset="0"/>
                <a:cs typeface="Arial" pitchFamily="34" charset="0"/>
              </a:rPr>
              <a:t>The Payment of Gratuity Act, 1972</a:t>
            </a:r>
          </a:p>
          <a:p>
            <a:pPr marL="514350" indent="-514350">
              <a:spcBef>
                <a:spcPts val="1200"/>
              </a:spcBef>
              <a:spcAft>
                <a:spcPts val="600"/>
              </a:spcAft>
              <a:buFont typeface="Wingdings" pitchFamily="2" charset="2"/>
              <a:buChar char="v"/>
            </a:pPr>
            <a:r>
              <a:rPr lang="en-US" sz="1600" dirty="0" smtClean="0">
                <a:latin typeface="Arial" pitchFamily="34" charset="0"/>
                <a:cs typeface="Arial" pitchFamily="34" charset="0"/>
              </a:rPr>
              <a:t>Contract </a:t>
            </a:r>
            <a:r>
              <a:rPr lang="en-US" sz="1600" dirty="0" err="1" smtClean="0">
                <a:latin typeface="Arial" pitchFamily="34" charset="0"/>
                <a:cs typeface="Arial" pitchFamily="34" charset="0"/>
              </a:rPr>
              <a:t>Labour</a:t>
            </a:r>
            <a:r>
              <a:rPr lang="en-US" sz="1600" dirty="0" smtClean="0">
                <a:latin typeface="Arial" pitchFamily="34" charset="0"/>
                <a:cs typeface="Arial" pitchFamily="34" charset="0"/>
              </a:rPr>
              <a:t> (Regulation and Abolition) Act, 1970</a:t>
            </a:r>
          </a:p>
          <a:p>
            <a:pPr marL="514350" indent="-514350">
              <a:spcBef>
                <a:spcPts val="1200"/>
              </a:spcBef>
              <a:spcAft>
                <a:spcPts val="600"/>
              </a:spcAft>
              <a:buFont typeface="Wingdings" pitchFamily="2" charset="2"/>
              <a:buChar char="v"/>
            </a:pPr>
            <a:r>
              <a:rPr lang="en-US" sz="1600" dirty="0" smtClean="0">
                <a:latin typeface="Arial" pitchFamily="34" charset="0"/>
                <a:cs typeface="Arial" pitchFamily="34" charset="0"/>
              </a:rPr>
              <a:t>The Maternity Benefit Act, 1961</a:t>
            </a:r>
          </a:p>
          <a:p>
            <a:pPr marL="514350" indent="-514350">
              <a:spcBef>
                <a:spcPts val="1200"/>
              </a:spcBef>
              <a:spcAft>
                <a:spcPts val="600"/>
              </a:spcAft>
              <a:buFont typeface="Wingdings" pitchFamily="2" charset="2"/>
              <a:buChar char="v"/>
            </a:pPr>
            <a:r>
              <a:rPr lang="en-US" sz="1600" dirty="0" smtClean="0">
                <a:latin typeface="Arial" pitchFamily="34" charset="0"/>
                <a:cs typeface="Arial" pitchFamily="34" charset="0"/>
              </a:rPr>
              <a:t>The Industrial Employment (Standing Orders) Act, 1946</a:t>
            </a:r>
            <a:endParaRPr lang="en-US" dirty="0" smtClean="0">
              <a:latin typeface="Arial" pitchFamily="34" charset="0"/>
              <a:cs typeface="Arial" pitchFamily="34" charset="0"/>
            </a:endParaRPr>
          </a:p>
        </p:txBody>
      </p:sp>
      <p:sp>
        <p:nvSpPr>
          <p:cNvPr id="4" name="Date Placeholder 3"/>
          <p:cNvSpPr>
            <a:spLocks noGrp="1"/>
          </p:cNvSpPr>
          <p:nvPr>
            <p:ph type="dt" sz="half" idx="10"/>
          </p:nvPr>
        </p:nvSpPr>
        <p:spPr/>
        <p:txBody>
          <a:bodyPr/>
          <a:lstStyle/>
          <a:p>
            <a:r>
              <a:rPr lang="en-US" smtClean="0"/>
              <a:t>August 2015</a:t>
            </a:r>
            <a:endParaRPr lang="en-US"/>
          </a:p>
        </p:txBody>
      </p:sp>
      <p:sp>
        <p:nvSpPr>
          <p:cNvPr id="5" name="Footer Placeholder 4"/>
          <p:cNvSpPr>
            <a:spLocks noGrp="1"/>
          </p:cNvSpPr>
          <p:nvPr>
            <p:ph type="ftr" sz="quarter" idx="11"/>
          </p:nvPr>
        </p:nvSpPr>
        <p:spPr/>
        <p:txBody>
          <a:bodyPr/>
          <a:lstStyle/>
          <a:p>
            <a:r>
              <a:rPr lang="en-US" dirty="0" smtClean="0"/>
              <a:t>Copyright - Anil Chawla Law Associates LLP</a:t>
            </a:r>
            <a:endParaRPr lang="en-US" dirty="0"/>
          </a:p>
        </p:txBody>
      </p:sp>
      <p:sp>
        <p:nvSpPr>
          <p:cNvPr id="6" name="Slide Number Placeholder 5"/>
          <p:cNvSpPr>
            <a:spLocks noGrp="1"/>
          </p:cNvSpPr>
          <p:nvPr>
            <p:ph type="sldNum" sz="quarter" idx="12"/>
          </p:nvPr>
        </p:nvSpPr>
        <p:spPr/>
        <p:txBody>
          <a:bodyPr/>
          <a:lstStyle/>
          <a:p>
            <a:fld id="{745FCA8B-64D5-4E68-8E87-ACB5321CAB1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C3.  Penalties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20</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pic>
        <p:nvPicPr>
          <p:cNvPr id="5122" name="Picture 2"/>
          <p:cNvPicPr>
            <a:picLocks noChangeAspect="1" noChangeArrowheads="1"/>
          </p:cNvPicPr>
          <p:nvPr/>
        </p:nvPicPr>
        <p:blipFill>
          <a:blip r:embed="rId2" cstate="print"/>
          <a:srcRect/>
          <a:stretch>
            <a:fillRect/>
          </a:stretch>
        </p:blipFill>
        <p:spPr bwMode="auto">
          <a:xfrm>
            <a:off x="533400" y="1600200"/>
            <a:ext cx="8134350" cy="4572000"/>
          </a:xfrm>
          <a:prstGeom prst="rect">
            <a:avLst/>
          </a:prstGeom>
          <a:noFill/>
          <a:ln w="9525">
            <a:noFill/>
            <a:miter lim="800000"/>
            <a:headEnd/>
            <a:tailEnd/>
          </a:ln>
        </p:spPr>
      </p:pic>
      <p:sp>
        <p:nvSpPr>
          <p:cNvPr id="10" name="TextBox 9"/>
          <p:cNvSpPr txBox="1"/>
          <p:nvPr/>
        </p:nvSpPr>
        <p:spPr>
          <a:xfrm>
            <a:off x="533400" y="6172200"/>
            <a:ext cx="8001000" cy="276999"/>
          </a:xfrm>
          <a:prstGeom prst="rect">
            <a:avLst/>
          </a:prstGeom>
          <a:noFill/>
        </p:spPr>
        <p:txBody>
          <a:bodyPr wrap="square" rtlCol="0">
            <a:spAutoFit/>
          </a:bodyPr>
          <a:lstStyle/>
          <a:p>
            <a:r>
              <a:rPr lang="en-US" sz="1200" dirty="0" smtClean="0">
                <a:latin typeface="Arial" pitchFamily="34" charset="0"/>
                <a:cs typeface="Arial" pitchFamily="34" charset="0"/>
              </a:rPr>
              <a:t>Section 14 of Employees’ Provident Funds Family Pension Fund and Deposit Linked Insurance Fund Act, 1952</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C3.  Penalties </a:t>
            </a:r>
            <a:r>
              <a:rPr lang="en-US" sz="2000" dirty="0" smtClean="0">
                <a:latin typeface="Arial" pitchFamily="34" charset="0"/>
                <a:cs typeface="Arial" pitchFamily="34" charset="0"/>
              </a:rPr>
              <a:t>(Continued)</a:t>
            </a:r>
            <a:r>
              <a:rPr lang="en-US" sz="2800" b="1" dirty="0" smtClean="0">
                <a:latin typeface="Arial" pitchFamily="34" charset="0"/>
                <a:cs typeface="Arial" pitchFamily="34" charset="0"/>
              </a:rPr>
              <a:t>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21</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sp>
        <p:nvSpPr>
          <p:cNvPr id="10" name="TextBox 9"/>
          <p:cNvSpPr txBox="1"/>
          <p:nvPr/>
        </p:nvSpPr>
        <p:spPr>
          <a:xfrm>
            <a:off x="533400" y="6172200"/>
            <a:ext cx="8001000" cy="276999"/>
          </a:xfrm>
          <a:prstGeom prst="rect">
            <a:avLst/>
          </a:prstGeom>
          <a:noFill/>
        </p:spPr>
        <p:txBody>
          <a:bodyPr wrap="square" rtlCol="0">
            <a:spAutoFit/>
          </a:bodyPr>
          <a:lstStyle/>
          <a:p>
            <a:r>
              <a:rPr lang="en-US" sz="1200" dirty="0" smtClean="0">
                <a:latin typeface="Arial" pitchFamily="34" charset="0"/>
                <a:cs typeface="Arial" pitchFamily="34" charset="0"/>
              </a:rPr>
              <a:t>Section 14 of Employees’ Provident Funds Family Pension Fund and Deposit Linked Insurance Fund Act, 1952</a:t>
            </a:r>
            <a:endParaRPr lang="en-US" sz="1200" dirty="0">
              <a:latin typeface="Arial" pitchFamily="34" charset="0"/>
              <a:cs typeface="Arial"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228600" y="1752600"/>
            <a:ext cx="8408504" cy="609600"/>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33400" y="2438400"/>
            <a:ext cx="8229600" cy="19050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33400" y="4495800"/>
            <a:ext cx="810895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a:bodyPr>
          <a:lstStyle/>
          <a:p>
            <a:r>
              <a:rPr lang="en-US" sz="2800" b="1" dirty="0" smtClean="0">
                <a:latin typeface="Arial" pitchFamily="34" charset="0"/>
                <a:cs typeface="Arial" pitchFamily="34" charset="0"/>
              </a:rPr>
              <a:t>C4. Offences by companies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22</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pic>
        <p:nvPicPr>
          <p:cNvPr id="7170" name="Picture 2"/>
          <p:cNvPicPr>
            <a:picLocks noChangeAspect="1" noChangeArrowheads="1"/>
          </p:cNvPicPr>
          <p:nvPr/>
        </p:nvPicPr>
        <p:blipFill>
          <a:blip r:embed="rId2" cstate="print"/>
          <a:srcRect/>
          <a:stretch>
            <a:fillRect/>
          </a:stretch>
        </p:blipFill>
        <p:spPr bwMode="auto">
          <a:xfrm>
            <a:off x="304800" y="1295400"/>
            <a:ext cx="8264019" cy="4800600"/>
          </a:xfrm>
          <a:prstGeom prst="rect">
            <a:avLst/>
          </a:prstGeom>
          <a:noFill/>
          <a:ln w="9525">
            <a:noFill/>
            <a:miter lim="800000"/>
            <a:headEnd/>
            <a:tailEnd/>
          </a:ln>
        </p:spPr>
      </p:pic>
      <p:sp>
        <p:nvSpPr>
          <p:cNvPr id="12" name="TextBox 11"/>
          <p:cNvSpPr txBox="1"/>
          <p:nvPr/>
        </p:nvSpPr>
        <p:spPr>
          <a:xfrm>
            <a:off x="381000" y="6172200"/>
            <a:ext cx="8001000" cy="276999"/>
          </a:xfrm>
          <a:prstGeom prst="rect">
            <a:avLst/>
          </a:prstGeom>
          <a:noFill/>
        </p:spPr>
        <p:txBody>
          <a:bodyPr wrap="square" rtlCol="0">
            <a:spAutoFit/>
          </a:bodyPr>
          <a:lstStyle/>
          <a:p>
            <a:r>
              <a:rPr lang="en-US" sz="1200" dirty="0" smtClean="0">
                <a:latin typeface="Arial" pitchFamily="34" charset="0"/>
                <a:cs typeface="Arial" pitchFamily="34" charset="0"/>
              </a:rPr>
              <a:t>Section 14A of Employees’ Provident Funds Family Pension Fund and Deposit Linked Insurance Fund Act, 1952</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C5.  Repeat Offence &amp; Cognizable Offence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23</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pic>
        <p:nvPicPr>
          <p:cNvPr id="8194" name="Picture 2"/>
          <p:cNvPicPr>
            <a:picLocks noChangeAspect="1" noChangeArrowheads="1"/>
          </p:cNvPicPr>
          <p:nvPr/>
        </p:nvPicPr>
        <p:blipFill>
          <a:blip r:embed="rId2" cstate="print"/>
          <a:srcRect/>
          <a:stretch>
            <a:fillRect/>
          </a:stretch>
        </p:blipFill>
        <p:spPr bwMode="auto">
          <a:xfrm>
            <a:off x="228600" y="1828800"/>
            <a:ext cx="8661400" cy="2286000"/>
          </a:xfrm>
          <a:prstGeom prst="rect">
            <a:avLst/>
          </a:prstGeom>
          <a:noFill/>
          <a:ln w="9525">
            <a:noFill/>
            <a:miter lim="800000"/>
            <a:headEnd/>
            <a:tailEnd/>
          </a:ln>
        </p:spPr>
      </p:pic>
      <p:sp>
        <p:nvSpPr>
          <p:cNvPr id="9" name="TextBox 8"/>
          <p:cNvSpPr txBox="1"/>
          <p:nvPr/>
        </p:nvSpPr>
        <p:spPr>
          <a:xfrm>
            <a:off x="381000" y="6172200"/>
            <a:ext cx="8001000" cy="276999"/>
          </a:xfrm>
          <a:prstGeom prst="rect">
            <a:avLst/>
          </a:prstGeom>
          <a:noFill/>
        </p:spPr>
        <p:txBody>
          <a:bodyPr wrap="square" rtlCol="0">
            <a:spAutoFit/>
          </a:bodyPr>
          <a:lstStyle/>
          <a:p>
            <a:r>
              <a:rPr lang="en-US" sz="1200" dirty="0" smtClean="0">
                <a:latin typeface="Arial" pitchFamily="34" charset="0"/>
                <a:cs typeface="Arial" pitchFamily="34" charset="0"/>
              </a:rPr>
              <a:t>Section 14A A &amp; 14AB of Employees’ Pr. Funds Family Pension Fund and Deposit Linked Insurance Fund Act, 1952</a:t>
            </a:r>
            <a:endParaRPr lang="en-US" sz="1200" dirty="0">
              <a:latin typeface="Arial" pitchFamily="34" charset="0"/>
              <a:cs typeface="Arial" pitchFamily="34" charset="0"/>
            </a:endParaRPr>
          </a:p>
        </p:txBody>
      </p:sp>
      <p:pic>
        <p:nvPicPr>
          <p:cNvPr id="8195" name="Picture 3"/>
          <p:cNvPicPr>
            <a:picLocks noChangeAspect="1" noChangeArrowheads="1"/>
          </p:cNvPicPr>
          <p:nvPr/>
        </p:nvPicPr>
        <p:blipFill>
          <a:blip r:embed="rId3" cstate="print"/>
          <a:srcRect/>
          <a:stretch>
            <a:fillRect/>
          </a:stretch>
        </p:blipFill>
        <p:spPr bwMode="auto">
          <a:xfrm>
            <a:off x="304800" y="4343400"/>
            <a:ext cx="83058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smtClean="0">
                <a:latin typeface="Arial" pitchFamily="34" charset="0"/>
                <a:cs typeface="Arial" pitchFamily="34" charset="0"/>
              </a:rPr>
              <a:t>D.	Minimum Wages</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2857936"/>
          </a:xfrm>
        </p:spPr>
        <p:txBody>
          <a:bodyPr>
            <a:normAutofit/>
          </a:bodyPr>
          <a:lstStyle/>
          <a:p>
            <a:pPr>
              <a:spcBef>
                <a:spcPts val="1200"/>
              </a:spcBef>
              <a:spcAft>
                <a:spcPts val="1200"/>
              </a:spcAft>
              <a:tabLst>
                <a:tab pos="731520" algn="l"/>
              </a:tabLst>
            </a:pPr>
            <a:r>
              <a:rPr lang="en-US" sz="2000" dirty="0" smtClean="0">
                <a:latin typeface="Arial" pitchFamily="34" charset="0"/>
                <a:cs typeface="Arial" pitchFamily="34" charset="0"/>
              </a:rPr>
              <a:t>D1.	Employer</a:t>
            </a:r>
          </a:p>
          <a:p>
            <a:pPr>
              <a:spcBef>
                <a:spcPts val="1200"/>
              </a:spcBef>
              <a:spcAft>
                <a:spcPts val="1200"/>
              </a:spcAft>
              <a:tabLst>
                <a:tab pos="731520" algn="l"/>
              </a:tabLst>
            </a:pPr>
            <a:r>
              <a:rPr lang="en-US" sz="2000" dirty="0" smtClean="0">
                <a:latin typeface="Arial" pitchFamily="34" charset="0"/>
                <a:cs typeface="Arial" pitchFamily="34" charset="0"/>
              </a:rPr>
              <a:t>D2.	Penalties</a:t>
            </a:r>
          </a:p>
          <a:p>
            <a:pPr>
              <a:spcBef>
                <a:spcPts val="1200"/>
              </a:spcBef>
              <a:spcAft>
                <a:spcPts val="1200"/>
              </a:spcAft>
              <a:tabLst>
                <a:tab pos="731520" algn="l"/>
              </a:tabLst>
            </a:pPr>
            <a:r>
              <a:rPr lang="en-US" sz="2000" dirty="0" smtClean="0">
                <a:latin typeface="Arial" pitchFamily="34" charset="0"/>
                <a:cs typeface="Arial" pitchFamily="34" charset="0"/>
              </a:rPr>
              <a:t>D3.	Offences by Companies</a:t>
            </a: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24</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D1.  Employer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25</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sp>
        <p:nvSpPr>
          <p:cNvPr id="10" name="TextBox 9"/>
          <p:cNvSpPr txBox="1"/>
          <p:nvPr/>
        </p:nvSpPr>
        <p:spPr>
          <a:xfrm>
            <a:off x="533400" y="6019800"/>
            <a:ext cx="8001000" cy="276999"/>
          </a:xfrm>
          <a:prstGeom prst="rect">
            <a:avLst/>
          </a:prstGeom>
          <a:noFill/>
        </p:spPr>
        <p:txBody>
          <a:bodyPr wrap="square" rtlCol="0">
            <a:spAutoFit/>
          </a:bodyPr>
          <a:lstStyle/>
          <a:p>
            <a:r>
              <a:rPr lang="en-US" sz="1200" dirty="0" smtClean="0">
                <a:latin typeface="Arial" pitchFamily="34" charset="0"/>
                <a:cs typeface="Arial" pitchFamily="34" charset="0"/>
              </a:rPr>
              <a:t>Section 2(e) of The Minimum Wages Act, 1948</a:t>
            </a:r>
            <a:endParaRPr lang="en-US" sz="1200" dirty="0">
              <a:latin typeface="Arial" pitchFamily="34" charset="0"/>
              <a:cs typeface="Arial" pitchFamily="34" charset="0"/>
            </a:endParaRPr>
          </a:p>
        </p:txBody>
      </p:sp>
      <p:pic>
        <p:nvPicPr>
          <p:cNvPr id="10242" name="Picture 2"/>
          <p:cNvPicPr>
            <a:picLocks noChangeAspect="1" noChangeArrowheads="1"/>
          </p:cNvPicPr>
          <p:nvPr/>
        </p:nvPicPr>
        <p:blipFill>
          <a:blip r:embed="rId2" cstate="print"/>
          <a:srcRect/>
          <a:stretch>
            <a:fillRect/>
          </a:stretch>
        </p:blipFill>
        <p:spPr bwMode="auto">
          <a:xfrm>
            <a:off x="457200" y="1895474"/>
            <a:ext cx="8229600" cy="36671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D2.  Penalties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26</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sp>
        <p:nvSpPr>
          <p:cNvPr id="8" name="TextBox 7"/>
          <p:cNvSpPr txBox="1"/>
          <p:nvPr/>
        </p:nvSpPr>
        <p:spPr>
          <a:xfrm>
            <a:off x="533400" y="6019800"/>
            <a:ext cx="8001000" cy="276999"/>
          </a:xfrm>
          <a:prstGeom prst="rect">
            <a:avLst/>
          </a:prstGeom>
          <a:noFill/>
        </p:spPr>
        <p:txBody>
          <a:bodyPr wrap="square" rtlCol="0">
            <a:spAutoFit/>
          </a:bodyPr>
          <a:lstStyle/>
          <a:p>
            <a:r>
              <a:rPr lang="en-US" sz="1200" dirty="0" smtClean="0">
                <a:latin typeface="Arial" pitchFamily="34" charset="0"/>
                <a:cs typeface="Arial" pitchFamily="34" charset="0"/>
              </a:rPr>
              <a:t>Section 22 of The Minimum Wages Act, 1948</a:t>
            </a:r>
            <a:endParaRPr lang="en-US" sz="1200" dirty="0">
              <a:latin typeface="Arial" pitchFamily="34" charset="0"/>
              <a:cs typeface="Arial" pitchFamily="34" charset="0"/>
            </a:endParaRPr>
          </a:p>
        </p:txBody>
      </p:sp>
      <p:pic>
        <p:nvPicPr>
          <p:cNvPr id="11266" name="Picture 2"/>
          <p:cNvPicPr>
            <a:picLocks noChangeAspect="1" noChangeArrowheads="1"/>
          </p:cNvPicPr>
          <p:nvPr/>
        </p:nvPicPr>
        <p:blipFill>
          <a:blip r:embed="rId2" cstate="print"/>
          <a:srcRect/>
          <a:stretch>
            <a:fillRect/>
          </a:stretch>
        </p:blipFill>
        <p:spPr bwMode="auto">
          <a:xfrm>
            <a:off x="304800" y="1752600"/>
            <a:ext cx="8534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D3.  Offences by companies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27</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sp>
        <p:nvSpPr>
          <p:cNvPr id="8" name="TextBox 7"/>
          <p:cNvSpPr txBox="1"/>
          <p:nvPr/>
        </p:nvSpPr>
        <p:spPr>
          <a:xfrm>
            <a:off x="533400" y="6172200"/>
            <a:ext cx="8001000" cy="276999"/>
          </a:xfrm>
          <a:prstGeom prst="rect">
            <a:avLst/>
          </a:prstGeom>
          <a:noFill/>
        </p:spPr>
        <p:txBody>
          <a:bodyPr wrap="square" rtlCol="0">
            <a:spAutoFit/>
          </a:bodyPr>
          <a:lstStyle/>
          <a:p>
            <a:r>
              <a:rPr lang="en-US" sz="1200" dirty="0" smtClean="0">
                <a:latin typeface="Arial" pitchFamily="34" charset="0"/>
                <a:cs typeface="Arial" pitchFamily="34" charset="0"/>
              </a:rPr>
              <a:t>Section 22C of The Minimum Wages Act, 1948</a:t>
            </a:r>
            <a:endParaRPr lang="en-US" sz="1200" dirty="0">
              <a:latin typeface="Arial" pitchFamily="34" charset="0"/>
              <a:cs typeface="Arial" pitchFamily="34" charset="0"/>
            </a:endParaRPr>
          </a:p>
        </p:txBody>
      </p:sp>
      <p:pic>
        <p:nvPicPr>
          <p:cNvPr id="12290" name="Picture 2"/>
          <p:cNvPicPr>
            <a:picLocks noChangeAspect="1" noChangeArrowheads="1"/>
          </p:cNvPicPr>
          <p:nvPr/>
        </p:nvPicPr>
        <p:blipFill>
          <a:blip r:embed="rId2" cstate="print"/>
          <a:srcRect/>
          <a:stretch>
            <a:fillRect/>
          </a:stretch>
        </p:blipFill>
        <p:spPr bwMode="auto">
          <a:xfrm>
            <a:off x="533400" y="1600200"/>
            <a:ext cx="8051800" cy="16002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33400" y="3276600"/>
            <a:ext cx="8001000" cy="286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smtClean="0">
                <a:latin typeface="Arial" pitchFamily="34" charset="0"/>
                <a:cs typeface="Arial" pitchFamily="34" charset="0"/>
              </a:rPr>
              <a:t>E.	Payment of Bonus</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2857936"/>
          </a:xfrm>
        </p:spPr>
        <p:txBody>
          <a:bodyPr>
            <a:normAutofit/>
          </a:bodyPr>
          <a:lstStyle/>
          <a:p>
            <a:pPr>
              <a:spcBef>
                <a:spcPts val="1200"/>
              </a:spcBef>
              <a:spcAft>
                <a:spcPts val="1200"/>
              </a:spcAft>
              <a:tabLst>
                <a:tab pos="731520" algn="l"/>
              </a:tabLst>
            </a:pPr>
            <a:r>
              <a:rPr lang="en-US" sz="2000" dirty="0" smtClean="0">
                <a:latin typeface="Arial" pitchFamily="34" charset="0"/>
                <a:cs typeface="Arial" pitchFamily="34" charset="0"/>
              </a:rPr>
              <a:t>E1.	Employer</a:t>
            </a:r>
          </a:p>
          <a:p>
            <a:pPr>
              <a:spcBef>
                <a:spcPts val="1200"/>
              </a:spcBef>
              <a:spcAft>
                <a:spcPts val="1200"/>
              </a:spcAft>
              <a:tabLst>
                <a:tab pos="731520" algn="l"/>
              </a:tabLst>
            </a:pPr>
            <a:r>
              <a:rPr lang="en-US" sz="2000" dirty="0" smtClean="0">
                <a:latin typeface="Arial" pitchFamily="34" charset="0"/>
                <a:cs typeface="Arial" pitchFamily="34" charset="0"/>
              </a:rPr>
              <a:t>E2.	Penalties</a:t>
            </a:r>
          </a:p>
          <a:p>
            <a:pPr>
              <a:spcBef>
                <a:spcPts val="1200"/>
              </a:spcBef>
              <a:spcAft>
                <a:spcPts val="1200"/>
              </a:spcAft>
              <a:tabLst>
                <a:tab pos="731520" algn="l"/>
              </a:tabLst>
            </a:pPr>
            <a:r>
              <a:rPr lang="en-US" sz="2000" dirty="0" smtClean="0">
                <a:latin typeface="Arial" pitchFamily="34" charset="0"/>
                <a:cs typeface="Arial" pitchFamily="34" charset="0"/>
              </a:rPr>
              <a:t>E3.	Offences by Companies</a:t>
            </a: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28</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E1.  Employer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29</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sp>
        <p:nvSpPr>
          <p:cNvPr id="10" name="TextBox 9"/>
          <p:cNvSpPr txBox="1"/>
          <p:nvPr/>
        </p:nvSpPr>
        <p:spPr>
          <a:xfrm>
            <a:off x="533400" y="6019800"/>
            <a:ext cx="8001000" cy="276999"/>
          </a:xfrm>
          <a:prstGeom prst="rect">
            <a:avLst/>
          </a:prstGeom>
          <a:noFill/>
        </p:spPr>
        <p:txBody>
          <a:bodyPr wrap="square" rtlCol="0">
            <a:spAutoFit/>
          </a:bodyPr>
          <a:lstStyle/>
          <a:p>
            <a:r>
              <a:rPr lang="en-US" sz="1200" dirty="0" smtClean="0">
                <a:latin typeface="Arial" pitchFamily="34" charset="0"/>
                <a:cs typeface="Arial" pitchFamily="34" charset="0"/>
              </a:rPr>
              <a:t>Section 2(14) of The Payment of Bonus Act, 1965</a:t>
            </a:r>
            <a:endParaRPr lang="en-US" sz="1200" dirty="0">
              <a:latin typeface="Arial" pitchFamily="34" charset="0"/>
              <a:cs typeface="Arial" pitchFamily="34" charset="0"/>
            </a:endParaRPr>
          </a:p>
        </p:txBody>
      </p:sp>
      <p:pic>
        <p:nvPicPr>
          <p:cNvPr id="13314" name="Picture 2"/>
          <p:cNvPicPr>
            <a:picLocks noChangeAspect="1" noChangeArrowheads="1"/>
          </p:cNvPicPr>
          <p:nvPr/>
        </p:nvPicPr>
        <p:blipFill>
          <a:blip r:embed="rId2" cstate="print"/>
          <a:srcRect/>
          <a:stretch>
            <a:fillRect/>
          </a:stretch>
        </p:blipFill>
        <p:spPr bwMode="auto">
          <a:xfrm>
            <a:off x="381000" y="1752600"/>
            <a:ext cx="80645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smtClean="0">
                <a:latin typeface="Arial" pitchFamily="34" charset="0"/>
                <a:cs typeface="Arial" pitchFamily="34" charset="0"/>
              </a:rPr>
              <a:t>A. Key Concepts</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3162736"/>
          </a:xfrm>
        </p:spPr>
        <p:txBody>
          <a:bodyPr>
            <a:normAutofit/>
          </a:bodyPr>
          <a:lstStyle/>
          <a:p>
            <a:pPr>
              <a:spcBef>
                <a:spcPts val="1200"/>
              </a:spcBef>
              <a:spcAft>
                <a:spcPts val="1200"/>
              </a:spcAft>
              <a:tabLst>
                <a:tab pos="731520" algn="l"/>
              </a:tabLst>
            </a:pPr>
            <a:r>
              <a:rPr lang="en-US" sz="2000" dirty="0" smtClean="0">
                <a:latin typeface="Arial" pitchFamily="34" charset="0"/>
                <a:cs typeface="Arial" pitchFamily="34" charset="0"/>
              </a:rPr>
              <a:t>A1.	Occupier under Factories Act</a:t>
            </a:r>
          </a:p>
          <a:p>
            <a:pPr>
              <a:spcBef>
                <a:spcPts val="1200"/>
              </a:spcBef>
              <a:spcAft>
                <a:spcPts val="1200"/>
              </a:spcAft>
              <a:tabLst>
                <a:tab pos="731520" algn="l"/>
              </a:tabLst>
            </a:pPr>
            <a:r>
              <a:rPr lang="en-US" sz="2000" dirty="0" smtClean="0">
                <a:latin typeface="Arial" pitchFamily="34" charset="0"/>
                <a:cs typeface="Arial" pitchFamily="34" charset="0"/>
              </a:rPr>
              <a:t>A2.	Exemption of Occupier or Manager</a:t>
            </a:r>
          </a:p>
          <a:p>
            <a:pPr>
              <a:spcBef>
                <a:spcPts val="1200"/>
              </a:spcBef>
              <a:spcAft>
                <a:spcPts val="1200"/>
              </a:spcAft>
              <a:tabLst>
                <a:tab pos="731520" algn="l"/>
              </a:tabLst>
            </a:pPr>
            <a:r>
              <a:rPr lang="en-US" sz="2000" dirty="0" smtClean="0">
                <a:latin typeface="Arial" pitchFamily="34" charset="0"/>
                <a:cs typeface="Arial" pitchFamily="34" charset="0"/>
              </a:rPr>
              <a:t>A3.	Recovery as Arrears of Land Revenue	</a:t>
            </a:r>
          </a:p>
          <a:p>
            <a:endParaRPr lang="en-US" sz="2000" dirty="0"/>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E2.  Penalties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30</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pic>
        <p:nvPicPr>
          <p:cNvPr id="14338" name="Picture 2"/>
          <p:cNvPicPr>
            <a:picLocks noChangeAspect="1" noChangeArrowheads="1"/>
          </p:cNvPicPr>
          <p:nvPr/>
        </p:nvPicPr>
        <p:blipFill>
          <a:blip r:embed="rId2" cstate="print"/>
          <a:srcRect/>
          <a:stretch>
            <a:fillRect/>
          </a:stretch>
        </p:blipFill>
        <p:spPr bwMode="auto">
          <a:xfrm>
            <a:off x="304800" y="2133600"/>
            <a:ext cx="8610600" cy="3048000"/>
          </a:xfrm>
          <a:prstGeom prst="rect">
            <a:avLst/>
          </a:prstGeom>
          <a:noFill/>
          <a:ln w="9525">
            <a:noFill/>
            <a:miter lim="800000"/>
            <a:headEnd/>
            <a:tailEnd/>
          </a:ln>
        </p:spPr>
      </p:pic>
      <p:sp>
        <p:nvSpPr>
          <p:cNvPr id="9" name="TextBox 8"/>
          <p:cNvSpPr txBox="1"/>
          <p:nvPr/>
        </p:nvSpPr>
        <p:spPr>
          <a:xfrm>
            <a:off x="533400" y="6019800"/>
            <a:ext cx="8001000" cy="276999"/>
          </a:xfrm>
          <a:prstGeom prst="rect">
            <a:avLst/>
          </a:prstGeom>
          <a:noFill/>
        </p:spPr>
        <p:txBody>
          <a:bodyPr wrap="square" rtlCol="0">
            <a:spAutoFit/>
          </a:bodyPr>
          <a:lstStyle/>
          <a:p>
            <a:r>
              <a:rPr lang="en-US" sz="1200" dirty="0" smtClean="0">
                <a:latin typeface="Arial" pitchFamily="34" charset="0"/>
                <a:cs typeface="Arial" pitchFamily="34" charset="0"/>
              </a:rPr>
              <a:t>Section 28 of The Payment of Bonus Act, 1965</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2800" b="1" dirty="0" smtClean="0">
                <a:latin typeface="Arial" pitchFamily="34" charset="0"/>
                <a:cs typeface="Arial" pitchFamily="34" charset="0"/>
              </a:rPr>
              <a:t>E3.  Offences by companies	</a:t>
            </a:r>
            <a:endParaRPr lang="en-US" sz="2800"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31</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a:p>
        </p:txBody>
      </p:sp>
      <p:sp>
        <p:nvSpPr>
          <p:cNvPr id="9" name="TextBox 8"/>
          <p:cNvSpPr txBox="1"/>
          <p:nvPr/>
        </p:nvSpPr>
        <p:spPr>
          <a:xfrm>
            <a:off x="457200" y="6172200"/>
            <a:ext cx="8001000" cy="276999"/>
          </a:xfrm>
          <a:prstGeom prst="rect">
            <a:avLst/>
          </a:prstGeom>
          <a:noFill/>
        </p:spPr>
        <p:txBody>
          <a:bodyPr wrap="square" rtlCol="0">
            <a:spAutoFit/>
          </a:bodyPr>
          <a:lstStyle/>
          <a:p>
            <a:r>
              <a:rPr lang="en-US" sz="1200" dirty="0" smtClean="0">
                <a:latin typeface="Arial" pitchFamily="34" charset="0"/>
                <a:cs typeface="Arial" pitchFamily="34" charset="0"/>
              </a:rPr>
              <a:t>Section 29 of The Payment of Bonus Act, 1965</a:t>
            </a:r>
            <a:endParaRPr lang="en-US" sz="1200" dirty="0">
              <a:latin typeface="Arial" pitchFamily="34" charset="0"/>
              <a:cs typeface="Arial" pitchFamily="34" charset="0"/>
            </a:endParaRPr>
          </a:p>
        </p:txBody>
      </p:sp>
      <p:pic>
        <p:nvPicPr>
          <p:cNvPr id="15362" name="Picture 2"/>
          <p:cNvPicPr>
            <a:picLocks noChangeAspect="1" noChangeArrowheads="1"/>
          </p:cNvPicPr>
          <p:nvPr/>
        </p:nvPicPr>
        <p:blipFill>
          <a:blip r:embed="rId2" cstate="print"/>
          <a:srcRect/>
          <a:stretch>
            <a:fillRect/>
          </a:stretch>
        </p:blipFill>
        <p:spPr bwMode="auto">
          <a:xfrm>
            <a:off x="457200" y="1600200"/>
            <a:ext cx="811530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990600"/>
            <a:ext cx="7772400" cy="990600"/>
          </a:xfrm>
        </p:spPr>
        <p:txBody>
          <a:bodyPr/>
          <a:lstStyle/>
          <a:p>
            <a:r>
              <a:rPr smtClean="0"/>
              <a:t>Thanks!</a:t>
            </a:r>
            <a:endParaRPr lang="en-US" dirty="0"/>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32</a:t>
            </a:fld>
            <a:endParaRPr lang="en-US" dirty="0">
              <a:latin typeface="Times New Roman" pitchFamily="18" charset="0"/>
              <a:cs typeface="Times New Roman" pitchFamily="18" charset="0"/>
            </a:endParaRPr>
          </a:p>
        </p:txBody>
      </p:sp>
      <p:sp>
        <p:nvSpPr>
          <p:cNvPr id="7" name="TextBox 6"/>
          <p:cNvSpPr txBox="1"/>
          <p:nvPr/>
        </p:nvSpPr>
        <p:spPr>
          <a:xfrm>
            <a:off x="457200" y="2971800"/>
            <a:ext cx="6400800" cy="1415772"/>
          </a:xfrm>
          <a:prstGeom prst="rect">
            <a:avLst/>
          </a:prstGeom>
          <a:noFill/>
        </p:spPr>
        <p:txBody>
          <a:bodyPr wrap="square" rtlCol="0">
            <a:spAutoFit/>
          </a:bodyPr>
          <a:lstStyle/>
          <a:p>
            <a:r>
              <a:rPr lang="en-US" sz="3200" b="1" spc="200" dirty="0" smtClean="0">
                <a:latin typeface="Monotype Corsiva" pitchFamily="66" charset="0"/>
                <a:cs typeface="Arial" pitchFamily="34" charset="0"/>
              </a:rPr>
              <a:t>Anil </a:t>
            </a:r>
            <a:r>
              <a:rPr lang="en-US" sz="3200" b="1" spc="200" dirty="0" err="1" smtClean="0">
                <a:latin typeface="Monotype Corsiva" pitchFamily="66" charset="0"/>
                <a:cs typeface="Arial" pitchFamily="34" charset="0"/>
              </a:rPr>
              <a:t>Chawla</a:t>
            </a:r>
            <a:r>
              <a:rPr lang="en-US" sz="3200" b="1" spc="200" dirty="0" smtClean="0">
                <a:latin typeface="Monotype Corsiva" pitchFamily="66" charset="0"/>
                <a:cs typeface="Arial" pitchFamily="34" charset="0"/>
              </a:rPr>
              <a:t> Law Associates LLP</a:t>
            </a:r>
          </a:p>
          <a:p>
            <a:r>
              <a:rPr lang="en-US" dirty="0" smtClean="0">
                <a:latin typeface="Arial" pitchFamily="34" charset="0"/>
                <a:cs typeface="Arial" pitchFamily="34" charset="0"/>
                <a:hlinkClick r:id="rId2"/>
              </a:rPr>
              <a:t>www.indialegalhelp.com</a:t>
            </a:r>
            <a:endParaRPr lang="en-US" dirty="0" smtClean="0">
              <a:latin typeface="Arial" pitchFamily="34" charset="0"/>
              <a:cs typeface="Arial" pitchFamily="34" charset="0"/>
            </a:endParaRPr>
          </a:p>
          <a:p>
            <a:r>
              <a:rPr lang="en-US" dirty="0" smtClean="0">
                <a:latin typeface="Arial" pitchFamily="34" charset="0"/>
                <a:cs typeface="Arial" pitchFamily="34" charset="0"/>
                <a:hlinkClick r:id="rId3"/>
              </a:rPr>
              <a:t>info@indialegalhelp.com</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Tel. – 09425009280</a:t>
            </a:r>
            <a:endParaRPr lang="en-US" dirty="0">
              <a:latin typeface="Arial" pitchFamily="34" charset="0"/>
              <a:cs typeface="Arial" pitchFamily="34" charset="0"/>
            </a:endParaRPr>
          </a:p>
        </p:txBody>
      </p:sp>
      <p:sp>
        <p:nvSpPr>
          <p:cNvPr id="8" name="Date Placeholder 7"/>
          <p:cNvSpPr>
            <a:spLocks noGrp="1"/>
          </p:cNvSpPr>
          <p:nvPr>
            <p:ph type="dt" sz="half" idx="10"/>
          </p:nvPr>
        </p:nvSpPr>
        <p:spPr/>
        <p:txBody>
          <a:bodyPr/>
          <a:lstStyle/>
          <a:p>
            <a:r>
              <a:rPr lang="en-US" smtClean="0"/>
              <a:t>August 2015</a:t>
            </a:r>
            <a:endParaRPr lang="en-US"/>
          </a:p>
        </p:txBody>
      </p:sp>
      <p:sp>
        <p:nvSpPr>
          <p:cNvPr id="9" name="TextBox 8"/>
          <p:cNvSpPr txBox="1"/>
          <p:nvPr/>
        </p:nvSpPr>
        <p:spPr>
          <a:xfrm>
            <a:off x="533400" y="4648200"/>
            <a:ext cx="7924800" cy="1277273"/>
          </a:xfrm>
          <a:prstGeom prst="rect">
            <a:avLst/>
          </a:prstGeom>
          <a:noFill/>
        </p:spPr>
        <p:txBody>
          <a:bodyPr wrap="square" rtlCol="0">
            <a:spAutoFit/>
          </a:bodyPr>
          <a:lstStyle/>
          <a:p>
            <a:pPr>
              <a:spcBef>
                <a:spcPts val="600"/>
              </a:spcBef>
              <a:spcAft>
                <a:spcPts val="600"/>
              </a:spcAft>
            </a:pPr>
            <a:r>
              <a:rPr lang="en-US" sz="1100" dirty="0" smtClean="0">
                <a:solidFill>
                  <a:schemeClr val="tx1">
                    <a:lumMod val="75000"/>
                  </a:schemeClr>
                </a:solidFill>
                <a:latin typeface="Arial" pitchFamily="34" charset="0"/>
                <a:cs typeface="Arial" pitchFamily="34" charset="0"/>
              </a:rPr>
              <a:t>Anil </a:t>
            </a:r>
            <a:r>
              <a:rPr lang="en-US" sz="1100" dirty="0" err="1" smtClean="0">
                <a:solidFill>
                  <a:schemeClr val="tx1">
                    <a:lumMod val="75000"/>
                  </a:schemeClr>
                </a:solidFill>
                <a:latin typeface="Arial" pitchFamily="34" charset="0"/>
                <a:cs typeface="Arial" pitchFamily="34" charset="0"/>
              </a:rPr>
              <a:t>Chawla</a:t>
            </a:r>
            <a:r>
              <a:rPr lang="en-US" sz="1100" dirty="0" smtClean="0">
                <a:solidFill>
                  <a:schemeClr val="tx1">
                    <a:lumMod val="75000"/>
                  </a:schemeClr>
                </a:solidFill>
                <a:latin typeface="Arial" pitchFamily="34" charset="0"/>
                <a:cs typeface="Arial" pitchFamily="34" charset="0"/>
              </a:rPr>
              <a:t> Law Associates LLP is registered with limited liability and bears LLPIN AAA‑8450.</a:t>
            </a:r>
          </a:p>
          <a:p>
            <a:pPr>
              <a:spcBef>
                <a:spcPts val="600"/>
              </a:spcBef>
              <a:spcAft>
                <a:spcPts val="600"/>
              </a:spcAft>
            </a:pPr>
            <a:r>
              <a:rPr lang="en-US" sz="1100" dirty="0" smtClean="0">
                <a:solidFill>
                  <a:schemeClr val="tx1">
                    <a:lumMod val="75000"/>
                  </a:schemeClr>
                </a:solidFill>
                <a:latin typeface="Arial" pitchFamily="34" charset="0"/>
                <a:cs typeface="Arial" pitchFamily="34" charset="0"/>
              </a:rPr>
              <a:t>This Presentation is an academic exercise. It does not offer any advice or suggestion to any individual or firm or company. </a:t>
            </a:r>
            <a:r>
              <a:rPr lang="en-IN" sz="1100" dirty="0" smtClean="0">
                <a:solidFill>
                  <a:schemeClr val="tx1">
                    <a:lumMod val="75000"/>
                  </a:schemeClr>
                </a:solidFill>
                <a:latin typeface="Arial" pitchFamily="34" charset="0"/>
                <a:cs typeface="Arial" pitchFamily="34" charset="0"/>
              </a:rPr>
              <a:t>While all efforts have been made to ensure accuracy and correctness of information provided, no warranties / assurances are provided or implied. Readers are advised to consult a Legal Professional / Company Secretary / Chartered Accountant before taking any business decisions. Anil </a:t>
            </a:r>
            <a:r>
              <a:rPr lang="en-IN" sz="1100" dirty="0" err="1" smtClean="0">
                <a:solidFill>
                  <a:schemeClr val="tx1">
                    <a:lumMod val="75000"/>
                  </a:schemeClr>
                </a:solidFill>
                <a:latin typeface="Arial" pitchFamily="34" charset="0"/>
                <a:cs typeface="Arial" pitchFamily="34" charset="0"/>
              </a:rPr>
              <a:t>Chawla</a:t>
            </a:r>
            <a:r>
              <a:rPr lang="en-IN" sz="1100" dirty="0" smtClean="0">
                <a:solidFill>
                  <a:schemeClr val="tx1">
                    <a:lumMod val="75000"/>
                  </a:schemeClr>
                </a:solidFill>
                <a:latin typeface="Arial" pitchFamily="34" charset="0"/>
                <a:cs typeface="Arial" pitchFamily="34" charset="0"/>
              </a:rPr>
              <a:t> Law Associates LLP does not accept any liability, either direct or indirect, with regard to any damages / consequences / results arising due to use of the information contained in this Presentation.</a:t>
            </a:r>
            <a:endParaRPr lang="en-US" sz="1100" dirty="0">
              <a:solidFill>
                <a:schemeClr val="tx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sz="2800" b="1" dirty="0" smtClean="0">
                <a:latin typeface="Arial" pitchFamily="34" charset="0"/>
                <a:cs typeface="Arial" pitchFamily="34" charset="0"/>
              </a:rPr>
              <a:t>A1.	Occupier under Factories Act</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August 2015</a:t>
            </a:r>
            <a:endParaRPr lang="en-US"/>
          </a:p>
        </p:txBody>
      </p:sp>
      <p:pic>
        <p:nvPicPr>
          <p:cNvPr id="3" name="Picture 2"/>
          <p:cNvPicPr>
            <a:picLocks noChangeAspect="1" noChangeArrowheads="1"/>
          </p:cNvPicPr>
          <p:nvPr/>
        </p:nvPicPr>
        <p:blipFill>
          <a:blip r:embed="rId2" cstate="print"/>
          <a:srcRect/>
          <a:stretch>
            <a:fillRect/>
          </a:stretch>
        </p:blipFill>
        <p:spPr bwMode="auto">
          <a:xfrm>
            <a:off x="762000" y="1676400"/>
            <a:ext cx="7473950" cy="6413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990600" y="2514600"/>
            <a:ext cx="6845300" cy="590550"/>
          </a:xfrm>
          <a:prstGeom prst="rect">
            <a:avLst/>
          </a:prstGeom>
          <a:noFill/>
          <a:ln w="9525">
            <a:noFill/>
            <a:miter lim="800000"/>
            <a:headEnd/>
            <a:tailEnd/>
          </a:ln>
        </p:spPr>
      </p:pic>
      <p:sp>
        <p:nvSpPr>
          <p:cNvPr id="9" name="TextBox 8"/>
          <p:cNvSpPr txBox="1"/>
          <p:nvPr/>
        </p:nvSpPr>
        <p:spPr>
          <a:xfrm>
            <a:off x="533400" y="6019800"/>
            <a:ext cx="8229600" cy="307777"/>
          </a:xfrm>
          <a:prstGeom prst="rect">
            <a:avLst/>
          </a:prstGeom>
          <a:noFill/>
        </p:spPr>
        <p:txBody>
          <a:bodyPr wrap="square" rtlCol="0">
            <a:spAutoFit/>
          </a:bodyPr>
          <a:lstStyle/>
          <a:p>
            <a:r>
              <a:rPr lang="en-US" sz="1400" dirty="0" smtClean="0">
                <a:latin typeface="Arial" pitchFamily="34" charset="0"/>
                <a:cs typeface="Arial" pitchFamily="34" charset="0"/>
              </a:rPr>
              <a:t>Section 2(n) and 7(1) of Factories Act, 1948</a:t>
            </a:r>
            <a:endParaRPr lang="en-US" sz="1400" dirty="0">
              <a:latin typeface="Arial" pitchFamily="34" charset="0"/>
              <a:cs typeface="Arial" pitchFamily="34" charset="0"/>
            </a:endParaRPr>
          </a:p>
        </p:txBody>
      </p:sp>
      <p:pic>
        <p:nvPicPr>
          <p:cNvPr id="1028" name="Picture 4"/>
          <p:cNvPicPr>
            <a:picLocks noChangeAspect="1" noChangeArrowheads="1"/>
          </p:cNvPicPr>
          <p:nvPr/>
        </p:nvPicPr>
        <p:blipFill>
          <a:blip r:embed="rId4" cstate="print"/>
          <a:srcRect/>
          <a:stretch>
            <a:fillRect/>
          </a:stretch>
        </p:blipFill>
        <p:spPr bwMode="auto">
          <a:xfrm>
            <a:off x="609600" y="3505200"/>
            <a:ext cx="8108950" cy="14033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838200" y="4953000"/>
            <a:ext cx="6521450" cy="33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sz="2800" b="1" dirty="0" smtClean="0">
                <a:latin typeface="Arial" pitchFamily="34" charset="0"/>
                <a:cs typeface="Arial" pitchFamily="34" charset="0"/>
              </a:rPr>
              <a:t>A1.	Occupier under Factories Act </a:t>
            </a:r>
            <a:r>
              <a:rPr lang="en-US" sz="2000" dirty="0" smtClean="0">
                <a:latin typeface="Arial" pitchFamily="34" charset="0"/>
                <a:cs typeface="Arial" pitchFamily="34" charset="0"/>
              </a:rPr>
              <a:t>(Continued)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5</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August 2015</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202550" y="1812924"/>
            <a:ext cx="8778479" cy="3825876"/>
          </a:xfrm>
          <a:prstGeom prst="rect">
            <a:avLst/>
          </a:prstGeom>
          <a:noFill/>
          <a:ln w="9525">
            <a:noFill/>
            <a:miter lim="800000"/>
            <a:headEnd/>
            <a:tailEnd/>
          </a:ln>
        </p:spPr>
      </p:pic>
      <p:sp>
        <p:nvSpPr>
          <p:cNvPr id="11" name="TextBox 10"/>
          <p:cNvSpPr txBox="1"/>
          <p:nvPr/>
        </p:nvSpPr>
        <p:spPr>
          <a:xfrm>
            <a:off x="381000" y="5867400"/>
            <a:ext cx="8077200" cy="523220"/>
          </a:xfrm>
          <a:prstGeom prst="rect">
            <a:avLst/>
          </a:prstGeom>
          <a:noFill/>
        </p:spPr>
        <p:txBody>
          <a:bodyPr wrap="square" rtlCol="0">
            <a:spAutoFit/>
          </a:bodyPr>
          <a:lstStyle/>
          <a:p>
            <a:r>
              <a:rPr lang="en-US" sz="1400" dirty="0" smtClean="0">
                <a:latin typeface="Arial" pitchFamily="34" charset="0"/>
                <a:cs typeface="Arial" pitchFamily="34" charset="0"/>
              </a:rPr>
              <a:t>J.K. Industries Ltd. and Ors. Vs. Chief Inspector of Factories and Boilers and Ors., MANU/SC/1293/1996</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sz="2800" b="1" dirty="0" smtClean="0">
                <a:latin typeface="Arial" pitchFamily="34" charset="0"/>
                <a:cs typeface="Arial" pitchFamily="34" charset="0"/>
              </a:rPr>
              <a:t>A1.	Occupier under Factories Act </a:t>
            </a:r>
            <a:r>
              <a:rPr lang="en-US" sz="2000" dirty="0" smtClean="0">
                <a:latin typeface="Arial" pitchFamily="34" charset="0"/>
                <a:cs typeface="Arial" pitchFamily="34" charset="0"/>
              </a:rPr>
              <a:t>(Continued)</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6</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August 2015</a:t>
            </a:r>
            <a:endParaRPr lang="en-US"/>
          </a:p>
        </p:txBody>
      </p:sp>
      <p:pic>
        <p:nvPicPr>
          <p:cNvPr id="3074" name="Picture 2"/>
          <p:cNvPicPr>
            <a:picLocks noChangeAspect="1" noChangeArrowheads="1"/>
          </p:cNvPicPr>
          <p:nvPr/>
        </p:nvPicPr>
        <p:blipFill>
          <a:blip r:embed="rId2" cstate="print"/>
          <a:srcRect/>
          <a:stretch>
            <a:fillRect/>
          </a:stretch>
        </p:blipFill>
        <p:spPr bwMode="auto">
          <a:xfrm>
            <a:off x="381000" y="1828800"/>
            <a:ext cx="8300735" cy="3276600"/>
          </a:xfrm>
          <a:prstGeom prst="rect">
            <a:avLst/>
          </a:prstGeom>
          <a:noFill/>
          <a:ln w="9525">
            <a:noFill/>
            <a:miter lim="800000"/>
            <a:headEnd/>
            <a:tailEnd/>
          </a:ln>
        </p:spPr>
      </p:pic>
      <p:sp>
        <p:nvSpPr>
          <p:cNvPr id="8" name="TextBox 7"/>
          <p:cNvSpPr txBox="1"/>
          <p:nvPr/>
        </p:nvSpPr>
        <p:spPr>
          <a:xfrm>
            <a:off x="457200" y="5638800"/>
            <a:ext cx="8077200" cy="523220"/>
          </a:xfrm>
          <a:prstGeom prst="rect">
            <a:avLst/>
          </a:prstGeom>
          <a:noFill/>
        </p:spPr>
        <p:txBody>
          <a:bodyPr wrap="square" rtlCol="0">
            <a:spAutoFit/>
          </a:bodyPr>
          <a:lstStyle/>
          <a:p>
            <a:r>
              <a:rPr lang="en-US" sz="1400" dirty="0" smtClean="0">
                <a:latin typeface="Arial" pitchFamily="34" charset="0"/>
                <a:cs typeface="Arial" pitchFamily="34" charset="0"/>
              </a:rPr>
              <a:t>J.K. Industries Ltd. and Ors. Vs. Chief Inspector of Factories and Boilers and Ors., MANU/SC/1293/1996</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sz="2800" b="1" dirty="0" smtClean="0">
                <a:latin typeface="Arial" pitchFamily="34" charset="0"/>
                <a:cs typeface="Arial" pitchFamily="34" charset="0"/>
              </a:rPr>
              <a:t>A2.	Exemption of Occupier or Manager</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7</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August 2015</a:t>
            </a:r>
            <a:endParaRPr lang="en-US"/>
          </a:p>
        </p:txBody>
      </p:sp>
      <p:sp>
        <p:nvSpPr>
          <p:cNvPr id="8" name="TextBox 7"/>
          <p:cNvSpPr txBox="1"/>
          <p:nvPr/>
        </p:nvSpPr>
        <p:spPr>
          <a:xfrm>
            <a:off x="381000" y="6096000"/>
            <a:ext cx="8077200" cy="307777"/>
          </a:xfrm>
          <a:prstGeom prst="rect">
            <a:avLst/>
          </a:prstGeom>
          <a:noFill/>
        </p:spPr>
        <p:txBody>
          <a:bodyPr wrap="square" rtlCol="0">
            <a:spAutoFit/>
          </a:bodyPr>
          <a:lstStyle/>
          <a:p>
            <a:r>
              <a:rPr lang="en-US" sz="1400" dirty="0" smtClean="0">
                <a:latin typeface="Arial" pitchFamily="34" charset="0"/>
                <a:cs typeface="Arial" pitchFamily="34" charset="0"/>
              </a:rPr>
              <a:t>Section 101  of Factories Act, 1948</a:t>
            </a:r>
            <a:endParaRPr lang="en-US" dirty="0">
              <a:latin typeface="Arial" pitchFamily="34" charset="0"/>
              <a:cs typeface="Arial" pitchFamily="34" charset="0"/>
            </a:endParaRPr>
          </a:p>
        </p:txBody>
      </p:sp>
      <p:pic>
        <p:nvPicPr>
          <p:cNvPr id="4098" name="Picture 2"/>
          <p:cNvPicPr>
            <a:picLocks noChangeAspect="1" noChangeArrowheads="1"/>
          </p:cNvPicPr>
          <p:nvPr/>
        </p:nvPicPr>
        <p:blipFill>
          <a:blip r:embed="rId2" cstate="print"/>
          <a:srcRect/>
          <a:stretch>
            <a:fillRect/>
          </a:stretch>
        </p:blipFill>
        <p:spPr bwMode="auto">
          <a:xfrm>
            <a:off x="228600" y="1752600"/>
            <a:ext cx="86106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sz="2800" b="1" dirty="0" smtClean="0">
                <a:latin typeface="Arial" pitchFamily="34" charset="0"/>
                <a:cs typeface="Arial" pitchFamily="34" charset="0"/>
              </a:rPr>
              <a:t>A3.	Recovery as Arrears of Land Revenue</a:t>
            </a:r>
            <a:endParaRPr lang="en-US" sz="20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8</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smtClean="0"/>
              <a:t>August 2015</a:t>
            </a:r>
            <a:endParaRPr lang="en-US"/>
          </a:p>
        </p:txBody>
      </p:sp>
      <p:sp>
        <p:nvSpPr>
          <p:cNvPr id="8" name="TextBox 7"/>
          <p:cNvSpPr txBox="1"/>
          <p:nvPr/>
        </p:nvSpPr>
        <p:spPr>
          <a:xfrm>
            <a:off x="381000" y="6096000"/>
            <a:ext cx="8077200" cy="307777"/>
          </a:xfrm>
          <a:prstGeom prst="rect">
            <a:avLst/>
          </a:prstGeom>
          <a:noFill/>
        </p:spPr>
        <p:txBody>
          <a:bodyPr wrap="square" rtlCol="0">
            <a:spAutoFit/>
          </a:bodyPr>
          <a:lstStyle/>
          <a:p>
            <a:r>
              <a:rPr lang="en-US" sz="1400" dirty="0" smtClean="0">
                <a:latin typeface="Arial" pitchFamily="34" charset="0"/>
                <a:cs typeface="Arial" pitchFamily="34" charset="0"/>
              </a:rPr>
              <a:t>Section 6(1)  of The Revenue Recovery Act, 1890</a:t>
            </a:r>
            <a:endParaRPr lang="en-US" dirty="0">
              <a:latin typeface="Arial" pitchFamily="34" charset="0"/>
              <a:cs typeface="Arial" pitchFamily="34" charset="0"/>
            </a:endParaRPr>
          </a:p>
        </p:txBody>
      </p:sp>
      <p:pic>
        <p:nvPicPr>
          <p:cNvPr id="5122" name="Picture 2"/>
          <p:cNvPicPr>
            <a:picLocks noChangeAspect="1" noChangeArrowheads="1"/>
          </p:cNvPicPr>
          <p:nvPr/>
        </p:nvPicPr>
        <p:blipFill>
          <a:blip r:embed="rId2" cstate="print"/>
          <a:srcRect/>
          <a:stretch>
            <a:fillRect/>
          </a:stretch>
        </p:blipFill>
        <p:spPr bwMode="auto">
          <a:xfrm>
            <a:off x="914400" y="1524000"/>
            <a:ext cx="6877050" cy="2538960"/>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457200" y="4267200"/>
            <a:ext cx="82296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dirty="0" smtClean="0">
                <a:latin typeface="Arial" pitchFamily="34" charset="0"/>
                <a:cs typeface="Arial" pitchFamily="34" charset="0"/>
              </a:rPr>
              <a:t>B. </a:t>
            </a:r>
            <a:r>
              <a:rPr lang="en-US" sz="3600" dirty="0" smtClean="0">
                <a:latin typeface="Arial" pitchFamily="34" charset="0"/>
                <a:cs typeface="Arial" pitchFamily="34" charset="0"/>
              </a:rPr>
              <a:t>Employees State Insurance Act</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3619936"/>
          </a:xfrm>
        </p:spPr>
        <p:txBody>
          <a:bodyPr>
            <a:normAutofit/>
          </a:bodyPr>
          <a:lstStyle/>
          <a:p>
            <a:pPr>
              <a:spcBef>
                <a:spcPts val="1200"/>
              </a:spcBef>
              <a:spcAft>
                <a:spcPts val="1200"/>
              </a:spcAft>
              <a:tabLst>
                <a:tab pos="731520" algn="l"/>
              </a:tabLst>
            </a:pPr>
            <a:r>
              <a:rPr lang="en-US" sz="2000" dirty="0" smtClean="0">
                <a:latin typeface="Arial" pitchFamily="34" charset="0"/>
                <a:cs typeface="Arial" pitchFamily="34" charset="0"/>
              </a:rPr>
              <a:t>B1.	Principal Employer</a:t>
            </a:r>
          </a:p>
          <a:p>
            <a:pPr>
              <a:spcBef>
                <a:spcPts val="1200"/>
              </a:spcBef>
              <a:spcAft>
                <a:spcPts val="1200"/>
              </a:spcAft>
              <a:tabLst>
                <a:tab pos="731520" algn="l"/>
              </a:tabLst>
            </a:pPr>
            <a:r>
              <a:rPr lang="en-US" sz="2000" dirty="0" smtClean="0">
                <a:latin typeface="Arial" pitchFamily="34" charset="0"/>
                <a:cs typeface="Arial" pitchFamily="34" charset="0"/>
              </a:rPr>
              <a:t>B2.	ESI Dues as Land Revenue</a:t>
            </a:r>
          </a:p>
          <a:p>
            <a:pPr>
              <a:spcBef>
                <a:spcPts val="1200"/>
              </a:spcBef>
              <a:spcAft>
                <a:spcPts val="1200"/>
              </a:spcAft>
              <a:tabLst>
                <a:tab pos="731520" algn="l"/>
              </a:tabLst>
            </a:pPr>
            <a:r>
              <a:rPr lang="en-US" sz="2000" dirty="0" smtClean="0">
                <a:latin typeface="Arial" pitchFamily="34" charset="0"/>
                <a:cs typeface="Arial" pitchFamily="34" charset="0"/>
              </a:rPr>
              <a:t>B3.	Punishment for False Statement</a:t>
            </a:r>
          </a:p>
          <a:p>
            <a:pPr>
              <a:spcBef>
                <a:spcPts val="1200"/>
              </a:spcBef>
              <a:spcAft>
                <a:spcPts val="1200"/>
              </a:spcAft>
              <a:tabLst>
                <a:tab pos="731520" algn="l"/>
              </a:tabLst>
            </a:pPr>
            <a:r>
              <a:rPr lang="en-US" sz="2000" dirty="0" smtClean="0">
                <a:latin typeface="Arial" pitchFamily="34" charset="0"/>
                <a:cs typeface="Arial" pitchFamily="34" charset="0"/>
              </a:rPr>
              <a:t>B4.	Punishment for Failure to Pay</a:t>
            </a:r>
          </a:p>
          <a:p>
            <a:pPr>
              <a:spcBef>
                <a:spcPts val="1200"/>
              </a:spcBef>
              <a:spcAft>
                <a:spcPts val="1200"/>
              </a:spcAft>
              <a:tabLst>
                <a:tab pos="731520" algn="l"/>
              </a:tabLst>
            </a:pPr>
            <a:r>
              <a:rPr lang="en-US" sz="2000" dirty="0" smtClean="0">
                <a:latin typeface="Arial" pitchFamily="34" charset="0"/>
                <a:cs typeface="Arial" pitchFamily="34" charset="0"/>
              </a:rPr>
              <a:t>B5.	Offences by companies</a:t>
            </a:r>
          </a:p>
          <a:p>
            <a:pPr>
              <a:spcBef>
                <a:spcPts val="1200"/>
              </a:spcBef>
              <a:spcAft>
                <a:spcPts val="1200"/>
              </a:spcAft>
              <a:tabLst>
                <a:tab pos="731520" algn="l"/>
              </a:tabLst>
            </a:pPr>
            <a:r>
              <a:rPr lang="en-US" sz="2000" dirty="0" smtClean="0">
                <a:latin typeface="Arial" pitchFamily="34" charset="0"/>
                <a:cs typeface="Arial" pitchFamily="34" charset="0"/>
              </a:rPr>
              <a:t>B6.	Repeated offences</a:t>
            </a:r>
          </a:p>
          <a:p>
            <a:endParaRPr lang="en-US" sz="2000" dirty="0"/>
          </a:p>
        </p:txBody>
      </p:sp>
      <p:sp>
        <p:nvSpPr>
          <p:cNvPr id="4" name="Footer Placeholder 3"/>
          <p:cNvSpPr>
            <a:spLocks noGrp="1"/>
          </p:cNvSpPr>
          <p:nvPr>
            <p:ph type="ftr" sz="quarter" idx="11"/>
          </p:nvPr>
        </p:nvSpPr>
        <p:spPr/>
        <p:txBody>
          <a:bodyPr/>
          <a:lstStyle/>
          <a:p>
            <a:pPr algn="ctr"/>
            <a:r>
              <a:rPr lang="en-US" dirty="0" smtClean="0">
                <a:latin typeface="Times New Roman" pitchFamily="18" charset="0"/>
                <a:cs typeface="Times New Roman" pitchFamily="18" charset="0"/>
              </a:rPr>
              <a:t>Copyright - Anil </a:t>
            </a:r>
            <a:r>
              <a:rPr lang="en-US" dirty="0" err="1" smtClean="0">
                <a:latin typeface="Times New Roman" pitchFamily="18" charset="0"/>
                <a:cs typeface="Times New Roman" pitchFamily="18" charset="0"/>
              </a:rPr>
              <a:t>Chawla</a:t>
            </a:r>
            <a:r>
              <a:rPr lang="en-US" dirty="0" smtClean="0">
                <a:latin typeface="Times New Roman" pitchFamily="18" charset="0"/>
                <a:cs typeface="Times New Roman" pitchFamily="18" charset="0"/>
              </a:rPr>
              <a:t> Law Associates LLP</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9</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smtClean="0"/>
              <a:t>August 2015</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2498</TotalTime>
  <Words>819</Words>
  <Application>Microsoft Office PowerPoint</Application>
  <PresentationFormat>On-screen Show (4:3)</PresentationFormat>
  <Paragraphs>190</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Flow</vt:lpstr>
      <vt:lpstr>Liabilities of Directors  under Labour Laws</vt:lpstr>
      <vt:lpstr>Key Labour Laws</vt:lpstr>
      <vt:lpstr>A. Key Concepts</vt:lpstr>
      <vt:lpstr>A1. Occupier under Factories Act</vt:lpstr>
      <vt:lpstr>A1. Occupier under Factories Act (Continued)</vt:lpstr>
      <vt:lpstr>A1. Occupier under Factories Act (Continued)</vt:lpstr>
      <vt:lpstr>A2. Exemption of Occupier or Manager</vt:lpstr>
      <vt:lpstr>A3. Recovery as Arrears of Land Revenue</vt:lpstr>
      <vt:lpstr>B. Employees State Insurance Act</vt:lpstr>
      <vt:lpstr>B1. Principal Employer</vt:lpstr>
      <vt:lpstr>B2. ESI Dues as Land Revenue</vt:lpstr>
      <vt:lpstr>B3. Punishment for False Statement</vt:lpstr>
      <vt:lpstr>B4. Punishment for failure to pay</vt:lpstr>
      <vt:lpstr>B5. Offences by companies</vt:lpstr>
      <vt:lpstr>B5. Offences by companies (Continued)</vt:lpstr>
      <vt:lpstr>B6. Repeat offences</vt:lpstr>
      <vt:lpstr>C. Provident Fund</vt:lpstr>
      <vt:lpstr>C1.  Employer </vt:lpstr>
      <vt:lpstr>C2. Recovery of moneys as land revenue </vt:lpstr>
      <vt:lpstr>C3.  Penalties </vt:lpstr>
      <vt:lpstr>C3.  Penalties (Continued) </vt:lpstr>
      <vt:lpstr>C4. Offences by companies </vt:lpstr>
      <vt:lpstr>C5.  Repeat Offence &amp; Cognizable Offence </vt:lpstr>
      <vt:lpstr>D. Minimum Wages</vt:lpstr>
      <vt:lpstr>D1.  Employer </vt:lpstr>
      <vt:lpstr>D2.  Penalties </vt:lpstr>
      <vt:lpstr>D3.  Offences by companies </vt:lpstr>
      <vt:lpstr>E. Payment of Bonus</vt:lpstr>
      <vt:lpstr>E1.  Employer </vt:lpstr>
      <vt:lpstr>E2.  Penalties </vt:lpstr>
      <vt:lpstr>E3.  Offences by companies </vt:lpstr>
      <vt:lpstr>Thanks!</vt:lpstr>
    </vt:vector>
  </TitlesOfParts>
  <Manager>Yogita Pant</Manager>
  <Company>Anil Chawla Law Associates LLP</Company>
  <LinksUpToDate>false</LinksUpToDate>
  <SharedDoc>false</SharedDoc>
  <HyperlinkBase>http://www.indialegalhelp.com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Companies Act 2013 Key Points Related to Corporate Social Responsibility</dc:title>
  <dc:subject>Companies Act 2013 Section 135 CSR</dc:subject>
  <dc:creator>Anil Chawla Yogita Pant</dc:creator>
  <cp:keywords>India law, Labour laws in India, Who is liable under various labour laws in India, Liability of Director, owners, managers under ESI Act, PF Act, Minimum wages Act, Payment of Gratuity Act, Factories Act, Bonus Act, punishment under various labour laws in India, Imprisonment or fine under PF Act, Minimum wages Act, and ESI Act for Directors, Is a Director responsible under ESI Act, PF Act, minimum wages act, bonus act, payment of gratuity act, factories act, is there imprisonment of Directors for contravention of any provision of labour laws in India, fine for Company and Directors under various labours in India, who is liable for contravention of any provision of labour law in India? Offences by Directors under factories Act, ESI Act, PF Act, Minimum wages Act in India</cp:keywords>
  <dc:description>This presentation was used at a Workshop organized by Confederation of Indian Industry (CII). It discusses the legal provisions related to Liabilities of Directors under Labour Laws.  It is of interest to entrepreneurs, business men, directors of companies and corporate houses.</dc:description>
  <cp:lastModifiedBy>ANIL</cp:lastModifiedBy>
  <cp:revision>461</cp:revision>
  <dcterms:created xsi:type="dcterms:W3CDTF">2013-10-16T12:09:19Z</dcterms:created>
  <dcterms:modified xsi:type="dcterms:W3CDTF">2015-08-15T08:25:03Z</dcterms:modified>
  <cp:category>India Legal Help</cp:category>
  <cp:contentStatus>Public Document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2014-03-19T18:30:00Z</vt:filetime>
  </property>
  <property fmtid="{D5CDD505-2E9C-101B-9397-08002B2CF9AE}" pid="3" name="Editor">
    <vt:lpwstr>Yogita Pant</vt:lpwstr>
  </property>
  <property fmtid="{D5CDD505-2E9C-101B-9397-08002B2CF9AE}" pid="4" name="Language">
    <vt:lpwstr>English</vt:lpwstr>
  </property>
  <property fmtid="{D5CDD505-2E9C-101B-9397-08002B2CF9AE}" pid="5" name="Owner">
    <vt:lpwstr>English</vt:lpwstr>
  </property>
  <property fmtid="{D5CDD505-2E9C-101B-9397-08002B2CF9AE}" pid="6" name="Publisher">
    <vt:lpwstr>Anil Chawla Law Associates LLP</vt:lpwstr>
  </property>
  <property fmtid="{D5CDD505-2E9C-101B-9397-08002B2CF9AE}" pid="7" name="Checked by">
    <vt:lpwstr>Yogita Pant</vt:lpwstr>
  </property>
</Properties>
</file>