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handoutMasterIdLst>
    <p:handoutMasterId r:id="rId28"/>
  </p:handoutMasterIdLst>
  <p:sldIdLst>
    <p:sldId id="256" r:id="rId2"/>
    <p:sldId id="372" r:id="rId3"/>
    <p:sldId id="323" r:id="rId4"/>
    <p:sldId id="297" r:id="rId5"/>
    <p:sldId id="396" r:id="rId6"/>
    <p:sldId id="315" r:id="rId7"/>
    <p:sldId id="375" r:id="rId8"/>
    <p:sldId id="373" r:id="rId9"/>
    <p:sldId id="324" r:id="rId10"/>
    <p:sldId id="377" r:id="rId11"/>
    <p:sldId id="381" r:id="rId12"/>
    <p:sldId id="382" r:id="rId13"/>
    <p:sldId id="320" r:id="rId14"/>
    <p:sldId id="383" r:id="rId15"/>
    <p:sldId id="385" r:id="rId16"/>
    <p:sldId id="391" r:id="rId17"/>
    <p:sldId id="388" r:id="rId18"/>
    <p:sldId id="389" r:id="rId19"/>
    <p:sldId id="390" r:id="rId20"/>
    <p:sldId id="392" r:id="rId21"/>
    <p:sldId id="393" r:id="rId22"/>
    <p:sldId id="394" r:id="rId23"/>
    <p:sldId id="395" r:id="rId24"/>
    <p:sldId id="386" r:id="rId25"/>
    <p:sldId id="384" r:id="rId26"/>
  </p:sldIdLst>
  <p:sldSz cx="9144000" cy="6858000" type="screen4x3"/>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60"/>
  </p:normalViewPr>
  <p:slideViewPr>
    <p:cSldViewPr>
      <p:cViewPr varScale="1">
        <p:scale>
          <a:sx n="64" d="100"/>
          <a:sy n="64" d="100"/>
        </p:scale>
        <p:origin x="-1450"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19"/>
    </p:cViewPr>
  </p:sorterViewPr>
  <p:notesViewPr>
    <p:cSldViewPr>
      <p:cViewPr varScale="1">
        <p:scale>
          <a:sx n="58" d="100"/>
          <a:sy n="58" d="100"/>
        </p:scale>
        <p:origin x="-2856" y="-96"/>
      </p:cViewPr>
      <p:guideLst>
        <p:guide orient="horz" pos="2736"/>
        <p:guide pos="201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625850" y="0"/>
            <a:ext cx="2773363" cy="434975"/>
          </a:xfrm>
          <a:prstGeom prst="rect">
            <a:avLst/>
          </a:prstGeom>
        </p:spPr>
        <p:txBody>
          <a:bodyPr vert="horz" lIns="91440" tIns="45720" rIns="91440" bIns="45720" rtlCol="0"/>
          <a:lstStyle>
            <a:lvl1pPr algn="r">
              <a:defRPr sz="1200"/>
            </a:lvl1pPr>
          </a:lstStyle>
          <a:p>
            <a:fld id="{47633117-0598-4F66-B2F6-5CE00622B6A9}" type="datetimeFigureOut">
              <a:rPr lang="en-US" smtClean="0"/>
              <a:pPr/>
              <a:t>6/3/2017</a:t>
            </a:fld>
            <a:endParaRPr lang="en-US"/>
          </a:p>
        </p:txBody>
      </p:sp>
      <p:sp>
        <p:nvSpPr>
          <p:cNvPr id="4" name="Footer Placeholder 3"/>
          <p:cNvSpPr>
            <a:spLocks noGrp="1"/>
          </p:cNvSpPr>
          <p:nvPr>
            <p:ph type="ftr" sz="quarter" idx="2"/>
          </p:nvPr>
        </p:nvSpPr>
        <p:spPr>
          <a:xfrm>
            <a:off x="0" y="8250238"/>
            <a:ext cx="2773363" cy="4349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625850" y="8250238"/>
            <a:ext cx="2773363" cy="434975"/>
          </a:xfrm>
          <a:prstGeom prst="rect">
            <a:avLst/>
          </a:prstGeom>
        </p:spPr>
        <p:txBody>
          <a:bodyPr vert="horz" lIns="91440" tIns="45720" rIns="91440" bIns="45720" rtlCol="0" anchor="b"/>
          <a:lstStyle>
            <a:lvl1pPr algn="r">
              <a:defRPr sz="1200"/>
            </a:lvl1pPr>
          </a:lstStyle>
          <a:p>
            <a:fld id="{7FFD2BEB-09B3-4500-BDB8-13FD8EAC062F}" type="slidenum">
              <a:rPr lang="en-US" smtClean="0"/>
              <a:pPr/>
              <a:t>‹#›</a:t>
            </a:fld>
            <a:endParaRPr lang="en-US"/>
          </a:p>
        </p:txBody>
      </p:sp>
    </p:spTree>
    <p:extLst>
      <p:ext uri="{BB962C8B-B14F-4D97-AF65-F5344CB8AC3E}">
        <p14:creationId xmlns:p14="http://schemas.microsoft.com/office/powerpoint/2010/main" xmlns="" val="2176430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4340"/>
          </a:xfrm>
          <a:prstGeom prst="rect">
            <a:avLst/>
          </a:prstGeom>
        </p:spPr>
        <p:txBody>
          <a:bodyPr vert="horz" lIns="86202" tIns="43102" rIns="86202" bIns="43102" rtlCol="0"/>
          <a:lstStyle>
            <a:lvl1pPr algn="l">
              <a:defRPr sz="1200"/>
            </a:lvl1pPr>
          </a:lstStyle>
          <a:p>
            <a:endParaRPr lang="en-US"/>
          </a:p>
        </p:txBody>
      </p:sp>
      <p:sp>
        <p:nvSpPr>
          <p:cNvPr id="3" name="Date Placeholder 2"/>
          <p:cNvSpPr>
            <a:spLocks noGrp="1"/>
          </p:cNvSpPr>
          <p:nvPr>
            <p:ph type="dt" idx="1"/>
          </p:nvPr>
        </p:nvSpPr>
        <p:spPr>
          <a:xfrm>
            <a:off x="3625639" y="0"/>
            <a:ext cx="2773680" cy="434340"/>
          </a:xfrm>
          <a:prstGeom prst="rect">
            <a:avLst/>
          </a:prstGeom>
        </p:spPr>
        <p:txBody>
          <a:bodyPr vert="horz" lIns="86202" tIns="43102" rIns="86202" bIns="43102" rtlCol="0"/>
          <a:lstStyle>
            <a:lvl1pPr algn="r">
              <a:defRPr sz="1200"/>
            </a:lvl1pPr>
          </a:lstStyle>
          <a:p>
            <a:fld id="{FDB7D88C-CDFB-4444-8D2B-CCD1F19CBB5C}" type="datetimeFigureOut">
              <a:rPr lang="en-US" smtClean="0"/>
              <a:pPr/>
              <a:t>6/3/2017</a:t>
            </a:fld>
            <a:endParaRPr lang="en-US"/>
          </a:p>
        </p:txBody>
      </p:sp>
      <p:sp>
        <p:nvSpPr>
          <p:cNvPr id="4" name="Slide Image Placeholder 3"/>
          <p:cNvSpPr>
            <a:spLocks noGrp="1" noRot="1" noChangeAspect="1"/>
          </p:cNvSpPr>
          <p:nvPr>
            <p:ph type="sldImg" idx="2"/>
          </p:nvPr>
        </p:nvSpPr>
        <p:spPr>
          <a:xfrm>
            <a:off x="1028700" y="652463"/>
            <a:ext cx="4343400" cy="3257550"/>
          </a:xfrm>
          <a:prstGeom prst="rect">
            <a:avLst/>
          </a:prstGeom>
          <a:noFill/>
          <a:ln w="12700">
            <a:solidFill>
              <a:prstClr val="black"/>
            </a:solidFill>
          </a:ln>
        </p:spPr>
        <p:txBody>
          <a:bodyPr vert="horz" lIns="86202" tIns="43102" rIns="86202" bIns="43102" rtlCol="0" anchor="ctr"/>
          <a:lstStyle/>
          <a:p>
            <a:endParaRPr lang="en-US"/>
          </a:p>
        </p:txBody>
      </p:sp>
      <p:sp>
        <p:nvSpPr>
          <p:cNvPr id="5" name="Notes Placeholder 4"/>
          <p:cNvSpPr>
            <a:spLocks noGrp="1"/>
          </p:cNvSpPr>
          <p:nvPr>
            <p:ph type="body" sz="quarter" idx="3"/>
          </p:nvPr>
        </p:nvSpPr>
        <p:spPr>
          <a:xfrm>
            <a:off x="640080" y="4126230"/>
            <a:ext cx="5120640" cy="3909060"/>
          </a:xfrm>
          <a:prstGeom prst="rect">
            <a:avLst/>
          </a:prstGeom>
        </p:spPr>
        <p:txBody>
          <a:bodyPr vert="horz" lIns="86202" tIns="43102" rIns="86202" bIns="431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250953"/>
            <a:ext cx="2773680" cy="434340"/>
          </a:xfrm>
          <a:prstGeom prst="rect">
            <a:avLst/>
          </a:prstGeom>
        </p:spPr>
        <p:txBody>
          <a:bodyPr vert="horz" lIns="86202" tIns="43102" rIns="86202" bIns="43102" rtlCol="0" anchor="b"/>
          <a:lstStyle>
            <a:lvl1pPr algn="l">
              <a:defRPr sz="1200"/>
            </a:lvl1pPr>
          </a:lstStyle>
          <a:p>
            <a:endParaRPr lang="en-US"/>
          </a:p>
        </p:txBody>
      </p:sp>
      <p:sp>
        <p:nvSpPr>
          <p:cNvPr id="7" name="Slide Number Placeholder 6"/>
          <p:cNvSpPr>
            <a:spLocks noGrp="1"/>
          </p:cNvSpPr>
          <p:nvPr>
            <p:ph type="sldNum" sz="quarter" idx="5"/>
          </p:nvPr>
        </p:nvSpPr>
        <p:spPr>
          <a:xfrm>
            <a:off x="3625639" y="8250953"/>
            <a:ext cx="2773680" cy="434340"/>
          </a:xfrm>
          <a:prstGeom prst="rect">
            <a:avLst/>
          </a:prstGeom>
        </p:spPr>
        <p:txBody>
          <a:bodyPr vert="horz" lIns="86202" tIns="43102" rIns="86202" bIns="43102" rtlCol="0" anchor="b"/>
          <a:lstStyle>
            <a:lvl1pPr algn="r">
              <a:defRPr sz="1200"/>
            </a:lvl1pPr>
          </a:lstStyle>
          <a:p>
            <a:fld id="{B77F9F3A-20E2-4CE8-8C37-34D35A043D2E}" type="slidenum">
              <a:rPr lang="en-US" smtClean="0"/>
              <a:pPr/>
              <a:t>‹#›</a:t>
            </a:fld>
            <a:endParaRPr lang="en-US"/>
          </a:p>
        </p:txBody>
      </p:sp>
    </p:spTree>
    <p:extLst>
      <p:ext uri="{BB962C8B-B14F-4D97-AF65-F5344CB8AC3E}">
        <p14:creationId xmlns:p14="http://schemas.microsoft.com/office/powerpoint/2010/main" xmlns="" val="903400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7F9F3A-20E2-4CE8-8C37-34D35A043D2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June 2017</a:t>
            </a:r>
            <a:endParaRPr lang="en-US"/>
          </a:p>
        </p:txBody>
      </p:sp>
      <p:sp>
        <p:nvSpPr>
          <p:cNvPr id="19" name="Footer Placeholder 18"/>
          <p:cNvSpPr>
            <a:spLocks noGrp="1"/>
          </p:cNvSpPr>
          <p:nvPr>
            <p:ph type="ftr" sz="quarter" idx="11"/>
          </p:nvPr>
        </p:nvSpPr>
        <p:spPr/>
        <p:txBody>
          <a:bodyPr/>
          <a:lstStyle/>
          <a:p>
            <a:r>
              <a:rPr lang="en-US" smtClean="0"/>
              <a:t>www.indialegalhelp.com</a:t>
            </a:r>
            <a:endParaRPr lang="en-US"/>
          </a:p>
        </p:txBody>
      </p:sp>
      <p:sp>
        <p:nvSpPr>
          <p:cNvPr id="27" name="Slide Number Placeholder 26"/>
          <p:cNvSpPr>
            <a:spLocks noGrp="1"/>
          </p:cNvSpPr>
          <p:nvPr>
            <p:ph type="sldNum" sz="quarter" idx="12"/>
          </p:nvPr>
        </p:nvSpPr>
        <p:spPr/>
        <p:txBody>
          <a:bodyPr/>
          <a:lstStyle/>
          <a:p>
            <a:fld id="{745FCA8B-64D5-4E68-8E87-ACB5321CAB1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June 2017</a:t>
            </a:r>
            <a:endParaRPr lang="en-US"/>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June 2017</a:t>
            </a:r>
            <a:endParaRPr lang="en-US"/>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June 2017</a:t>
            </a:r>
            <a:endParaRPr lang="en-US"/>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June 2017</a:t>
            </a:r>
            <a:endParaRPr lang="en-US"/>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June 2017</a:t>
            </a:r>
            <a:endParaRPr lang="en-US"/>
          </a:p>
        </p:txBody>
      </p:sp>
      <p:sp>
        <p:nvSpPr>
          <p:cNvPr id="6" name="Footer Placeholder 5"/>
          <p:cNvSpPr>
            <a:spLocks noGrp="1"/>
          </p:cNvSpPr>
          <p:nvPr>
            <p:ph type="ftr" sz="quarter" idx="11"/>
          </p:nvPr>
        </p:nvSpPr>
        <p:spPr/>
        <p:txBody>
          <a:bodyPr/>
          <a:lstStyle/>
          <a:p>
            <a:r>
              <a:rPr lang="en-US" smtClean="0"/>
              <a:t>www.indialegalhelp.com</a:t>
            </a:r>
            <a:endParaRPr lang="en-US"/>
          </a:p>
        </p:txBody>
      </p:sp>
      <p:sp>
        <p:nvSpPr>
          <p:cNvPr id="7" name="Slide Number Placeholder 6"/>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June 2017</a:t>
            </a:r>
            <a:endParaRPr lang="en-US"/>
          </a:p>
        </p:txBody>
      </p:sp>
      <p:sp>
        <p:nvSpPr>
          <p:cNvPr id="8" name="Footer Placeholder 7"/>
          <p:cNvSpPr>
            <a:spLocks noGrp="1"/>
          </p:cNvSpPr>
          <p:nvPr>
            <p:ph type="ftr" sz="quarter" idx="11"/>
          </p:nvPr>
        </p:nvSpPr>
        <p:spPr/>
        <p:txBody>
          <a:bodyPr/>
          <a:lstStyle/>
          <a:p>
            <a:r>
              <a:rPr lang="en-US" smtClean="0"/>
              <a:t>www.indialegalhelp.com</a:t>
            </a:r>
            <a:endParaRPr lang="en-US"/>
          </a:p>
        </p:txBody>
      </p:sp>
      <p:sp>
        <p:nvSpPr>
          <p:cNvPr id="9" name="Slide Number Placeholder 8"/>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June 2017</a:t>
            </a:r>
            <a:endParaRPr lang="en-US"/>
          </a:p>
        </p:txBody>
      </p:sp>
      <p:sp>
        <p:nvSpPr>
          <p:cNvPr id="4" name="Footer Placeholder 3"/>
          <p:cNvSpPr>
            <a:spLocks noGrp="1"/>
          </p:cNvSpPr>
          <p:nvPr>
            <p:ph type="ftr" sz="quarter" idx="11"/>
          </p:nvPr>
        </p:nvSpPr>
        <p:spPr/>
        <p:txBody>
          <a:bodyPr/>
          <a:lstStyle/>
          <a:p>
            <a:r>
              <a:rPr lang="en-US" smtClean="0"/>
              <a:t>www.indialegalhelp.com</a:t>
            </a:r>
            <a:endParaRPr lang="en-US"/>
          </a:p>
        </p:txBody>
      </p:sp>
      <p:sp>
        <p:nvSpPr>
          <p:cNvPr id="5" name="Slide Number Placeholder 4"/>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June 2017</a:t>
            </a:r>
            <a:endParaRPr lang="en-US"/>
          </a:p>
        </p:txBody>
      </p:sp>
      <p:sp>
        <p:nvSpPr>
          <p:cNvPr id="3" name="Footer Placeholder 2"/>
          <p:cNvSpPr>
            <a:spLocks noGrp="1"/>
          </p:cNvSpPr>
          <p:nvPr>
            <p:ph type="ftr" sz="quarter" idx="11"/>
          </p:nvPr>
        </p:nvSpPr>
        <p:spPr/>
        <p:txBody>
          <a:bodyPr/>
          <a:lstStyle/>
          <a:p>
            <a:r>
              <a:rPr lang="en-US" smtClean="0"/>
              <a:t>www.indialegalhelp.com</a:t>
            </a:r>
            <a:endParaRPr lang="en-US"/>
          </a:p>
        </p:txBody>
      </p:sp>
      <p:sp>
        <p:nvSpPr>
          <p:cNvPr id="4" name="Slide Number Placeholder 3"/>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June 2017</a:t>
            </a:r>
            <a:endParaRPr lang="en-US"/>
          </a:p>
        </p:txBody>
      </p:sp>
      <p:sp>
        <p:nvSpPr>
          <p:cNvPr id="6" name="Footer Placeholder 5"/>
          <p:cNvSpPr>
            <a:spLocks noGrp="1"/>
          </p:cNvSpPr>
          <p:nvPr>
            <p:ph type="ftr" sz="quarter" idx="11"/>
          </p:nvPr>
        </p:nvSpPr>
        <p:spPr/>
        <p:txBody>
          <a:bodyPr/>
          <a:lstStyle/>
          <a:p>
            <a:r>
              <a:rPr lang="en-US" smtClean="0"/>
              <a:t>www.indialegalhelp.com</a:t>
            </a:r>
            <a:endParaRPr lang="en-US"/>
          </a:p>
        </p:txBody>
      </p:sp>
      <p:sp>
        <p:nvSpPr>
          <p:cNvPr id="7" name="Slide Number Placeholder 6"/>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June 2017</a:t>
            </a:r>
            <a:endParaRPr lang="en-US"/>
          </a:p>
        </p:txBody>
      </p:sp>
      <p:sp>
        <p:nvSpPr>
          <p:cNvPr id="6" name="Footer Placeholder 5"/>
          <p:cNvSpPr>
            <a:spLocks noGrp="1"/>
          </p:cNvSpPr>
          <p:nvPr>
            <p:ph type="ftr" sz="quarter" idx="11"/>
          </p:nvPr>
        </p:nvSpPr>
        <p:spPr/>
        <p:txBody>
          <a:bodyPr/>
          <a:lstStyle/>
          <a:p>
            <a:r>
              <a:rPr lang="en-US" smtClean="0"/>
              <a:t>www.indialegalhelp.com</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45FCA8B-64D5-4E68-8E87-ACB5321CAB1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June 2017</a:t>
            </a: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www.indialegalhelp.com</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45FCA8B-64D5-4E68-8E87-ACB5321CAB1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info@indialegalhelp.com" TargetMode="External"/><Relationship Id="rId2" Type="http://schemas.openxmlformats.org/officeDocument/2006/relationships/hyperlink" Target="http://www.indialegalhelp.com/" TargetMode="Externa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hyperlink" Target="http://www.indialegalhelp.com/files/indicativerate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7851648" cy="1371600"/>
          </a:xfrm>
        </p:spPr>
        <p:txBody>
          <a:bodyPr>
            <a:normAutofit/>
          </a:bodyPr>
          <a:lstStyle/>
          <a:p>
            <a:r>
              <a:rPr lang="en-US" sz="2400" b="1" dirty="0" smtClean="0">
                <a:solidFill>
                  <a:schemeClr val="tx2"/>
                </a:solidFill>
                <a:latin typeface="Arial" pitchFamily="34" charset="0"/>
                <a:cs typeface="Arial" pitchFamily="34" charset="0"/>
              </a:rPr>
              <a:t>Liabilities of Directors </a:t>
            </a:r>
            <a:br>
              <a:rPr lang="en-US" sz="2400" b="1" dirty="0" smtClean="0">
                <a:solidFill>
                  <a:schemeClr val="tx2"/>
                </a:solidFill>
                <a:latin typeface="Arial" pitchFamily="34" charset="0"/>
                <a:cs typeface="Arial" pitchFamily="34" charset="0"/>
              </a:rPr>
            </a:br>
            <a:r>
              <a:rPr lang="en-US" sz="2400" b="1" dirty="0" smtClean="0">
                <a:solidFill>
                  <a:schemeClr val="tx2"/>
                </a:solidFill>
                <a:latin typeface="Arial" pitchFamily="34" charset="0"/>
                <a:cs typeface="Arial" pitchFamily="34" charset="0"/>
              </a:rPr>
              <a:t>under</a:t>
            </a:r>
            <a:br>
              <a:rPr lang="en-US" sz="2400" b="1" dirty="0" smtClean="0">
                <a:solidFill>
                  <a:schemeClr val="tx2"/>
                </a:solidFill>
                <a:latin typeface="Arial" pitchFamily="34" charset="0"/>
                <a:cs typeface="Arial" pitchFamily="34" charset="0"/>
              </a:rPr>
            </a:br>
            <a:r>
              <a:rPr lang="en-US" sz="2400" b="1" dirty="0" smtClean="0">
                <a:solidFill>
                  <a:schemeClr val="tx2"/>
                </a:solidFill>
                <a:latin typeface="Arial" pitchFamily="34" charset="0"/>
                <a:cs typeface="Arial" pitchFamily="34" charset="0"/>
              </a:rPr>
              <a:t>Negotiable Instruments Act, 1881</a:t>
            </a:r>
            <a:endParaRPr lang="en-US" sz="2400" b="1" dirty="0">
              <a:solidFill>
                <a:schemeClr val="tx2"/>
              </a:solidFill>
              <a:latin typeface="Arial" pitchFamily="34" charset="0"/>
              <a:cs typeface="Arial" pitchFamily="34" charset="0"/>
            </a:endParaRPr>
          </a:p>
        </p:txBody>
      </p:sp>
      <p:sp>
        <p:nvSpPr>
          <p:cNvPr id="3" name="Subtitle 2"/>
          <p:cNvSpPr>
            <a:spLocks noGrp="1"/>
          </p:cNvSpPr>
          <p:nvPr>
            <p:ph type="subTitle" idx="1"/>
          </p:nvPr>
        </p:nvSpPr>
        <p:spPr>
          <a:xfrm>
            <a:off x="533400" y="2667000"/>
            <a:ext cx="7854696" cy="1524000"/>
          </a:xfrm>
        </p:spPr>
        <p:txBody>
          <a:bodyPr>
            <a:normAutofit/>
          </a:bodyPr>
          <a:lstStyle/>
          <a:p>
            <a:r>
              <a:rPr lang="en-US" sz="1600" dirty="0" smtClean="0">
                <a:solidFill>
                  <a:schemeClr val="tx1"/>
                </a:solidFill>
                <a:latin typeface="Arial" pitchFamily="34" charset="0"/>
                <a:cs typeface="Arial" pitchFamily="34" charset="0"/>
              </a:rPr>
              <a:t>Second Edition – June 2017</a:t>
            </a:r>
            <a:br>
              <a:rPr lang="en-US" sz="1600" dirty="0" smtClean="0">
                <a:solidFill>
                  <a:schemeClr val="tx1"/>
                </a:solidFill>
                <a:latin typeface="Arial" pitchFamily="34" charset="0"/>
                <a:cs typeface="Arial" pitchFamily="34" charset="0"/>
              </a:rPr>
            </a:br>
            <a:r>
              <a:rPr lang="en-US" sz="1200" dirty="0" smtClean="0">
                <a:solidFill>
                  <a:schemeClr val="tx1"/>
                </a:solidFill>
                <a:latin typeface="Arial" pitchFamily="34" charset="0"/>
                <a:cs typeface="Arial" pitchFamily="34" charset="0"/>
              </a:rPr>
              <a:t>First Edition – August 2015</a:t>
            </a:r>
          </a:p>
          <a:p>
            <a:endParaRPr lang="en-US" sz="1200" dirty="0" smtClean="0">
              <a:latin typeface="Arial" pitchFamily="34" charset="0"/>
              <a:cs typeface="Arial" pitchFamily="34" charset="0"/>
            </a:endParaRPr>
          </a:p>
          <a:p>
            <a:endParaRPr lang="en-US" sz="1200" dirty="0">
              <a:latin typeface="Arial" pitchFamily="34" charset="0"/>
              <a:cs typeface="Arial" pitchFamily="34" charset="0"/>
            </a:endParaRPr>
          </a:p>
          <a:p>
            <a:r>
              <a:rPr lang="en-US" sz="1600" dirty="0">
                <a:latin typeface="Arial" pitchFamily="34" charset="0"/>
                <a:cs typeface="Arial" pitchFamily="34" charset="0"/>
              </a:rPr>
              <a:t>Anil Chawla Law Associates LLP</a:t>
            </a:r>
            <a:br>
              <a:rPr lang="en-US" sz="1600" dirty="0">
                <a:latin typeface="Arial" pitchFamily="34" charset="0"/>
                <a:cs typeface="Arial" pitchFamily="34" charset="0"/>
              </a:rPr>
            </a:br>
            <a:r>
              <a:rPr lang="en-US" sz="1600" dirty="0">
                <a:latin typeface="Arial" pitchFamily="34" charset="0"/>
                <a:cs typeface="Arial" pitchFamily="34" charset="0"/>
              </a:rPr>
              <a:t>www.indialegalhelp.com</a:t>
            </a:r>
            <a:endParaRPr lang="en-US" sz="1600" dirty="0" smtClean="0">
              <a:solidFill>
                <a:schemeClr val="tx1"/>
              </a:solidFill>
              <a:latin typeface="Arial" pitchFamily="34" charset="0"/>
              <a:cs typeface="Arial" pitchFamily="34" charset="0"/>
            </a:endParaRPr>
          </a:p>
          <a:p>
            <a:endParaRPr lang="en-US" sz="1600" dirty="0" smtClean="0">
              <a:latin typeface="Arial" pitchFamily="34" charset="0"/>
              <a:cs typeface="Arial" pitchFamily="34" charset="0"/>
            </a:endParaRPr>
          </a:p>
        </p:txBody>
      </p:sp>
      <p:sp>
        <p:nvSpPr>
          <p:cNvPr id="4" name="TextBox 3"/>
          <p:cNvSpPr txBox="1"/>
          <p:nvPr/>
        </p:nvSpPr>
        <p:spPr>
          <a:xfrm>
            <a:off x="374072" y="6165273"/>
            <a:ext cx="8160328" cy="461665"/>
          </a:xfrm>
          <a:prstGeom prst="rect">
            <a:avLst/>
          </a:prstGeom>
          <a:noFill/>
        </p:spPr>
        <p:txBody>
          <a:bodyPr wrap="square" rtlCol="0">
            <a:spAutoFit/>
          </a:bodyPr>
          <a:lstStyle/>
          <a:p>
            <a:r>
              <a:rPr lang="en-US" sz="1200" dirty="0" smtClean="0">
                <a:solidFill>
                  <a:schemeClr val="tx1">
                    <a:lumMod val="75000"/>
                  </a:schemeClr>
                </a:solidFill>
                <a:latin typeface="Arial" pitchFamily="34" charset="0"/>
                <a:cs typeface="Arial" pitchFamily="34" charset="0"/>
              </a:rPr>
              <a:t>This Presentation gives an indication of law applicable to prosecution of directors of a company in case of bouncing of </a:t>
            </a:r>
            <a:r>
              <a:rPr lang="en-US" sz="1200" dirty="0" err="1" smtClean="0">
                <a:solidFill>
                  <a:schemeClr val="tx1">
                    <a:lumMod val="75000"/>
                  </a:schemeClr>
                </a:solidFill>
                <a:latin typeface="Arial" pitchFamily="34" charset="0"/>
                <a:cs typeface="Arial" pitchFamily="34" charset="0"/>
              </a:rPr>
              <a:t>cheque</a:t>
            </a:r>
            <a:r>
              <a:rPr lang="en-US" sz="1200" dirty="0" smtClean="0">
                <a:solidFill>
                  <a:schemeClr val="tx1">
                    <a:lumMod val="75000"/>
                  </a:schemeClr>
                </a:solidFill>
                <a:latin typeface="Arial" pitchFamily="34" charset="0"/>
                <a:cs typeface="Arial" pitchFamily="34" charset="0"/>
              </a:rPr>
              <a:t>..</a:t>
            </a:r>
            <a:endParaRPr lang="en-US" sz="1200" dirty="0">
              <a:solidFill>
                <a:schemeClr val="tx1">
                  <a:lumMod val="75000"/>
                </a:schemeClr>
              </a:solidFill>
              <a:latin typeface="Arial" pitchFamily="34" charset="0"/>
              <a:cs typeface="Arial" pitchFamily="34" charset="0"/>
            </a:endParaRPr>
          </a:p>
        </p:txBody>
      </p:sp>
      <p:sp>
        <p:nvSpPr>
          <p:cNvPr id="6" name="Rectangle 5"/>
          <p:cNvSpPr/>
          <p:nvPr/>
        </p:nvSpPr>
        <p:spPr>
          <a:xfrm>
            <a:off x="381000" y="4495800"/>
            <a:ext cx="7924800" cy="1477328"/>
          </a:xfrm>
          <a:prstGeom prst="rect">
            <a:avLst/>
          </a:prstGeom>
        </p:spPr>
        <p:txBody>
          <a:bodyPr wrap="square">
            <a:spAutoFit/>
          </a:bodyPr>
          <a:lstStyle/>
          <a:p>
            <a:pPr lvl="0">
              <a:spcBef>
                <a:spcPts val="600"/>
              </a:spcBef>
              <a:spcAft>
                <a:spcPts val="600"/>
              </a:spcAft>
            </a:pPr>
            <a:r>
              <a:rPr lang="en-US" sz="1000" dirty="0">
                <a:solidFill>
                  <a:prstClr val="white">
                    <a:lumMod val="75000"/>
                  </a:prstClr>
                </a:solidFill>
                <a:latin typeface="Arial" pitchFamily="34" charset="0"/>
                <a:cs typeface="Arial" pitchFamily="34" charset="0"/>
              </a:rPr>
              <a:t>Anil Chawla Law Associates LLP is registered with limited liability and bears LLPIN AAA‑8450.</a:t>
            </a:r>
          </a:p>
          <a:p>
            <a:pPr lvl="0">
              <a:spcBef>
                <a:spcPts val="600"/>
              </a:spcBef>
              <a:spcAft>
                <a:spcPts val="600"/>
              </a:spcAft>
            </a:pPr>
            <a:r>
              <a:rPr lang="en-US" sz="1000" dirty="0">
                <a:solidFill>
                  <a:prstClr val="white">
                    <a:lumMod val="75000"/>
                  </a:prstClr>
                </a:solidFill>
                <a:latin typeface="Arial" pitchFamily="34" charset="0"/>
                <a:cs typeface="Arial" pitchFamily="34" charset="0"/>
              </a:rPr>
              <a:t>This Presentation is an academic exercise. It does not offer any advice or suggestion to any individual or firm or company. </a:t>
            </a:r>
            <a:r>
              <a:rPr lang="en-IN" sz="1000" dirty="0">
                <a:solidFill>
                  <a:prstClr val="white">
                    <a:lumMod val="75000"/>
                  </a:prstClr>
                </a:solidFill>
                <a:latin typeface="Arial" pitchFamily="34" charset="0"/>
                <a:cs typeface="Arial" pitchFamily="34" charset="0"/>
              </a:rPr>
              <a:t>While all efforts have been made to ensure accuracy and correctness of information provided, no warranties / assurances are provided or implied. Readers are advised to consult a Legal Professional / Company Secretary / Chartered Accountant before taking any business decisions. Anil Chawla Law Associates LLP does not accept any liability, either direct or indirect, with regard to any damages / consequences / results arising due to use of the information contained in this Presentation.</a:t>
            </a:r>
          </a:p>
          <a:p>
            <a:pPr lvl="0">
              <a:spcBef>
                <a:spcPts val="600"/>
              </a:spcBef>
              <a:spcAft>
                <a:spcPts val="600"/>
              </a:spcAft>
            </a:pPr>
            <a:r>
              <a:rPr lang="en-IN" sz="1000" dirty="0">
                <a:solidFill>
                  <a:prstClr val="white">
                    <a:lumMod val="75000"/>
                  </a:prstClr>
                </a:solidFill>
                <a:latin typeface="Arial" pitchFamily="34" charset="0"/>
                <a:cs typeface="Arial" pitchFamily="34" charset="0"/>
              </a:rPr>
              <a:t>Copyright – Anil Chawla Law Associates LLP, 2017</a:t>
            </a:r>
            <a:endParaRPr lang="en-US" sz="1000" dirty="0">
              <a:solidFill>
                <a:prstClr val="white">
                  <a:lumMod val="75000"/>
                </a:prst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800" b="1" dirty="0" smtClean="0">
                <a:latin typeface="Arial" pitchFamily="34" charset="0"/>
                <a:cs typeface="Arial" pitchFamily="34" charset="0"/>
              </a:rPr>
              <a:t>B1.  Key Principles	</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10</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June 2017</a:t>
            </a:r>
            <a:endParaRPr lang="en-US"/>
          </a:p>
        </p:txBody>
      </p:sp>
      <p:pic>
        <p:nvPicPr>
          <p:cNvPr id="4098" name="Picture 2"/>
          <p:cNvPicPr>
            <a:picLocks noChangeAspect="1" noChangeArrowheads="1"/>
          </p:cNvPicPr>
          <p:nvPr/>
        </p:nvPicPr>
        <p:blipFill>
          <a:blip r:embed="rId2" cstate="print"/>
          <a:srcRect/>
          <a:stretch>
            <a:fillRect/>
          </a:stretch>
        </p:blipFill>
        <p:spPr bwMode="auto">
          <a:xfrm>
            <a:off x="457200" y="1752600"/>
            <a:ext cx="8229600" cy="263207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33400" y="4419600"/>
            <a:ext cx="7972552"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800" b="1" dirty="0" smtClean="0">
                <a:latin typeface="Arial" pitchFamily="34" charset="0"/>
                <a:cs typeface="Arial" pitchFamily="34" charset="0"/>
              </a:rPr>
              <a:t>B1.  Key Principles </a:t>
            </a:r>
            <a:r>
              <a:rPr lang="en-US" sz="2000" dirty="0" smtClean="0">
                <a:latin typeface="Arial" pitchFamily="34" charset="0"/>
                <a:cs typeface="Arial" pitchFamily="34" charset="0"/>
              </a:rPr>
              <a:t>(Continued)</a:t>
            </a:r>
            <a:r>
              <a:rPr lang="en-US" sz="2800" b="1" dirty="0" smtClean="0">
                <a:latin typeface="Arial" pitchFamily="34" charset="0"/>
                <a:cs typeface="Arial" pitchFamily="34" charset="0"/>
              </a:rPr>
              <a:t>	</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11</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June 2017</a:t>
            </a:r>
            <a:endParaRPr lang="en-US"/>
          </a:p>
        </p:txBody>
      </p:sp>
      <p:pic>
        <p:nvPicPr>
          <p:cNvPr id="5122" name="Picture 2"/>
          <p:cNvPicPr>
            <a:picLocks noChangeAspect="1" noChangeArrowheads="1"/>
          </p:cNvPicPr>
          <p:nvPr/>
        </p:nvPicPr>
        <p:blipFill>
          <a:blip r:embed="rId2" cstate="print"/>
          <a:srcRect/>
          <a:stretch>
            <a:fillRect/>
          </a:stretch>
        </p:blipFill>
        <p:spPr bwMode="auto">
          <a:xfrm>
            <a:off x="609600" y="1752600"/>
            <a:ext cx="8153400" cy="32004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33400" y="4800600"/>
            <a:ext cx="8001000" cy="1130300"/>
          </a:xfrm>
          <a:prstGeom prst="rect">
            <a:avLst/>
          </a:prstGeom>
          <a:noFill/>
          <a:ln w="9525">
            <a:noFill/>
            <a:miter lim="800000"/>
            <a:headEnd/>
            <a:tailEnd/>
          </a:ln>
        </p:spPr>
      </p:pic>
      <p:sp>
        <p:nvSpPr>
          <p:cNvPr id="12" name="TextBox 11"/>
          <p:cNvSpPr txBox="1"/>
          <p:nvPr/>
        </p:nvSpPr>
        <p:spPr>
          <a:xfrm>
            <a:off x="609600" y="6019800"/>
            <a:ext cx="8077200" cy="307777"/>
          </a:xfrm>
          <a:prstGeom prst="rect">
            <a:avLst/>
          </a:prstGeom>
          <a:noFill/>
        </p:spPr>
        <p:txBody>
          <a:bodyPr wrap="square" rtlCol="0">
            <a:spAutoFit/>
          </a:bodyPr>
          <a:lstStyle/>
          <a:p>
            <a:r>
              <a:rPr lang="en-US" sz="1400" dirty="0" smtClean="0">
                <a:latin typeface="Arial" pitchFamily="34" charset="0"/>
                <a:cs typeface="Arial" pitchFamily="34" charset="0"/>
              </a:rPr>
              <a:t>National Small Industries Corp. Ltd. vs. </a:t>
            </a:r>
            <a:r>
              <a:rPr lang="en-US" sz="1400" dirty="0" err="1" smtClean="0">
                <a:latin typeface="Arial" pitchFamily="34" charset="0"/>
                <a:cs typeface="Arial" pitchFamily="34" charset="0"/>
              </a:rPr>
              <a:t>Harmeet</a:t>
            </a:r>
            <a:r>
              <a:rPr lang="en-US" sz="1400" dirty="0" smtClean="0">
                <a:latin typeface="Arial" pitchFamily="34" charset="0"/>
                <a:cs typeface="Arial" pitchFamily="34" charset="0"/>
              </a:rPr>
              <a:t> Singh </a:t>
            </a:r>
            <a:r>
              <a:rPr lang="en-US" sz="1400" dirty="0" err="1" smtClean="0">
                <a:latin typeface="Arial" pitchFamily="34" charset="0"/>
                <a:cs typeface="Arial" pitchFamily="34" charset="0"/>
              </a:rPr>
              <a:t>Paintal</a:t>
            </a:r>
            <a:r>
              <a:rPr lang="en-US" sz="1400" dirty="0" smtClean="0">
                <a:latin typeface="Arial" pitchFamily="34" charset="0"/>
                <a:cs typeface="Arial" pitchFamily="34" charset="0"/>
              </a:rPr>
              <a:t> and another, MANU/SC/0112/2010 </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sz="2800" b="1" dirty="0" smtClean="0">
                <a:latin typeface="Arial" pitchFamily="34" charset="0"/>
                <a:cs typeface="Arial" pitchFamily="34" charset="0"/>
              </a:rPr>
              <a:t>B2.  Company Must be Liable for Director to be Liable	</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12</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June 2017</a:t>
            </a:r>
            <a:endParaRPr lang="en-US"/>
          </a:p>
        </p:txBody>
      </p:sp>
      <p:sp>
        <p:nvSpPr>
          <p:cNvPr id="7" name="TextBox 6"/>
          <p:cNvSpPr txBox="1"/>
          <p:nvPr/>
        </p:nvSpPr>
        <p:spPr>
          <a:xfrm>
            <a:off x="533400" y="1905000"/>
            <a:ext cx="8077200" cy="2862322"/>
          </a:xfrm>
          <a:prstGeom prst="rect">
            <a:avLst/>
          </a:prstGeom>
          <a:noFill/>
        </p:spPr>
        <p:txBody>
          <a:bodyPr wrap="square" rtlCol="0">
            <a:spAutoFit/>
          </a:bodyPr>
          <a:lstStyle/>
          <a:p>
            <a:pPr algn="just"/>
            <a:r>
              <a:rPr lang="en-US" sz="2000" dirty="0" smtClean="0">
                <a:latin typeface="Verdana" pitchFamily="34" charset="0"/>
                <a:ea typeface="Verdana" pitchFamily="34" charset="0"/>
                <a:cs typeface="Verdana" pitchFamily="34" charset="0"/>
              </a:rPr>
              <a:t>Applying the doctrine of strict construction, we are of the considered opinion that commission of offence by the company is an express condition precedent to attract the vicarious liability of others. Thus, the words "as well as the company“ appearing in the Section make it absolutely unmistakably clear that </a:t>
            </a:r>
            <a:r>
              <a:rPr lang="en-US" sz="2000" u="sng" dirty="0" smtClean="0">
                <a:latin typeface="Verdana" pitchFamily="34" charset="0"/>
                <a:ea typeface="Verdana" pitchFamily="34" charset="0"/>
                <a:cs typeface="Verdana" pitchFamily="34" charset="0"/>
              </a:rPr>
              <a:t>when the company can be prosecuted, then only the persons mentioned in the other categories could be vicariously liable for the offence </a:t>
            </a:r>
            <a:r>
              <a:rPr lang="en-US" sz="2000" dirty="0" smtClean="0">
                <a:latin typeface="Verdana" pitchFamily="34" charset="0"/>
                <a:ea typeface="Verdana" pitchFamily="34" charset="0"/>
                <a:cs typeface="Verdana" pitchFamily="34" charset="0"/>
              </a:rPr>
              <a:t>subject to the averments in the petition and proof thereof.</a:t>
            </a:r>
            <a:endParaRPr lang="en-US" sz="2000" dirty="0">
              <a:latin typeface="Verdana" pitchFamily="34" charset="0"/>
              <a:ea typeface="Verdana" pitchFamily="34" charset="0"/>
              <a:cs typeface="Verdana" pitchFamily="34" charset="0"/>
            </a:endParaRPr>
          </a:p>
        </p:txBody>
      </p:sp>
      <p:sp>
        <p:nvSpPr>
          <p:cNvPr id="9" name="TextBox 8"/>
          <p:cNvSpPr txBox="1"/>
          <p:nvPr/>
        </p:nvSpPr>
        <p:spPr>
          <a:xfrm>
            <a:off x="609600" y="5638800"/>
            <a:ext cx="8001000" cy="307777"/>
          </a:xfrm>
          <a:prstGeom prst="rect">
            <a:avLst/>
          </a:prstGeom>
          <a:noFill/>
        </p:spPr>
        <p:txBody>
          <a:bodyPr wrap="square" rtlCol="0">
            <a:spAutoFit/>
          </a:bodyPr>
          <a:lstStyle/>
          <a:p>
            <a:r>
              <a:rPr lang="en-US" sz="1400" dirty="0" err="1" smtClean="0">
                <a:latin typeface="Arial" pitchFamily="34" charset="0"/>
                <a:cs typeface="Arial" pitchFamily="34" charset="0"/>
              </a:rPr>
              <a:t>Aneeta</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Hada</a:t>
            </a:r>
            <a:r>
              <a:rPr lang="en-US" sz="1400" dirty="0" smtClean="0">
                <a:latin typeface="Arial" pitchFamily="34" charset="0"/>
                <a:cs typeface="Arial" pitchFamily="34" charset="0"/>
              </a:rPr>
              <a:t> v. Godfather Travels and Tours Pvt. Ltd., MANU/SC/0335/2012</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800" b="1" dirty="0" smtClean="0">
                <a:latin typeface="Arial" pitchFamily="34" charset="0"/>
                <a:cs typeface="Arial" pitchFamily="34" charset="0"/>
              </a:rPr>
              <a:t>B3.  Director need not be served notice	</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13</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June 2017</a:t>
            </a:r>
            <a:endParaRPr lang="en-US"/>
          </a:p>
        </p:txBody>
      </p:sp>
      <p:pic>
        <p:nvPicPr>
          <p:cNvPr id="1026" name="Picture 2"/>
          <p:cNvPicPr>
            <a:picLocks noChangeAspect="1" noChangeArrowheads="1"/>
          </p:cNvPicPr>
          <p:nvPr/>
        </p:nvPicPr>
        <p:blipFill>
          <a:blip r:embed="rId2" cstate="print"/>
          <a:srcRect/>
          <a:stretch>
            <a:fillRect/>
          </a:stretch>
        </p:blipFill>
        <p:spPr bwMode="auto">
          <a:xfrm>
            <a:off x="457200" y="1828800"/>
            <a:ext cx="8121650" cy="8382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7200" y="2819400"/>
            <a:ext cx="8064500" cy="9144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33400" y="4038600"/>
            <a:ext cx="8077200" cy="1752600"/>
          </a:xfrm>
          <a:prstGeom prst="rect">
            <a:avLst/>
          </a:prstGeom>
          <a:noFill/>
          <a:ln w="9525">
            <a:noFill/>
            <a:miter lim="800000"/>
            <a:headEnd/>
            <a:tailEnd/>
          </a:ln>
        </p:spPr>
      </p:pic>
      <p:sp>
        <p:nvSpPr>
          <p:cNvPr id="11" name="TextBox 10"/>
          <p:cNvSpPr txBox="1"/>
          <p:nvPr/>
        </p:nvSpPr>
        <p:spPr>
          <a:xfrm>
            <a:off x="609600" y="6019800"/>
            <a:ext cx="8001000" cy="307777"/>
          </a:xfrm>
          <a:prstGeom prst="rect">
            <a:avLst/>
          </a:prstGeom>
          <a:noFill/>
        </p:spPr>
        <p:txBody>
          <a:bodyPr wrap="square" rtlCol="0">
            <a:spAutoFit/>
          </a:bodyPr>
          <a:lstStyle/>
          <a:p>
            <a:r>
              <a:rPr lang="en-US" sz="1400" dirty="0" smtClean="0">
                <a:latin typeface="Arial" pitchFamily="34" charset="0"/>
                <a:cs typeface="Arial" pitchFamily="34" charset="0"/>
              </a:rPr>
              <a:t>Krishna </a:t>
            </a:r>
            <a:r>
              <a:rPr lang="en-US" sz="1400" dirty="0" err="1" smtClean="0">
                <a:latin typeface="Arial" pitchFamily="34" charset="0"/>
                <a:cs typeface="Arial" pitchFamily="34" charset="0"/>
              </a:rPr>
              <a:t>Texport</a:t>
            </a:r>
            <a:r>
              <a:rPr lang="en-US" sz="1400" dirty="0" smtClean="0">
                <a:latin typeface="Arial" pitchFamily="34" charset="0"/>
                <a:cs typeface="Arial" pitchFamily="34" charset="0"/>
              </a:rPr>
              <a:t> and Capital Markets Ltd. v. </a:t>
            </a:r>
            <a:r>
              <a:rPr lang="en-US" sz="1400" dirty="0" err="1" smtClean="0">
                <a:latin typeface="Arial" pitchFamily="34" charset="0"/>
                <a:cs typeface="Arial" pitchFamily="34" charset="0"/>
              </a:rPr>
              <a:t>Ila</a:t>
            </a:r>
            <a:r>
              <a:rPr lang="en-US" sz="1400" dirty="0" smtClean="0">
                <a:latin typeface="Arial" pitchFamily="34" charset="0"/>
                <a:cs typeface="Arial" pitchFamily="34" charset="0"/>
              </a:rPr>
              <a:t> A </a:t>
            </a:r>
            <a:r>
              <a:rPr lang="en-US" sz="1400" dirty="0" err="1" smtClean="0">
                <a:latin typeface="Arial" pitchFamily="34" charset="0"/>
                <a:cs typeface="Arial" pitchFamily="34" charset="0"/>
              </a:rPr>
              <a:t>Agrawal</a:t>
            </a:r>
            <a:r>
              <a:rPr lang="en-US" sz="1400" dirty="0" smtClean="0">
                <a:latin typeface="Arial" pitchFamily="34" charset="0"/>
                <a:cs typeface="Arial" pitchFamily="34" charset="0"/>
              </a:rPr>
              <a:t> and Ors., MANU/SC/0562/2015</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800" b="1" dirty="0" smtClean="0">
                <a:latin typeface="Arial" pitchFamily="34" charset="0"/>
                <a:cs typeface="Arial" pitchFamily="34" charset="0"/>
              </a:rPr>
              <a:t>B4.  Specific Allegation Necessary 	</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14</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June 2017</a:t>
            </a:r>
            <a:endParaRPr lang="en-US"/>
          </a:p>
        </p:txBody>
      </p:sp>
      <p:sp>
        <p:nvSpPr>
          <p:cNvPr id="11" name="TextBox 10"/>
          <p:cNvSpPr txBox="1"/>
          <p:nvPr/>
        </p:nvSpPr>
        <p:spPr>
          <a:xfrm>
            <a:off x="609600" y="6019800"/>
            <a:ext cx="8001000" cy="307777"/>
          </a:xfrm>
          <a:prstGeom prst="rect">
            <a:avLst/>
          </a:prstGeom>
          <a:noFill/>
        </p:spPr>
        <p:txBody>
          <a:bodyPr wrap="square" rtlCol="0">
            <a:spAutoFit/>
          </a:bodyPr>
          <a:lstStyle/>
          <a:p>
            <a:r>
              <a:rPr lang="en-US" sz="1400" dirty="0" smtClean="0">
                <a:latin typeface="Arial" pitchFamily="34" charset="0"/>
                <a:cs typeface="Arial" pitchFamily="34" charset="0"/>
              </a:rPr>
              <a:t>A.K. </a:t>
            </a:r>
            <a:r>
              <a:rPr lang="en-US" sz="1400" dirty="0" err="1" smtClean="0">
                <a:latin typeface="Arial" pitchFamily="34" charset="0"/>
                <a:cs typeface="Arial" pitchFamily="34" charset="0"/>
              </a:rPr>
              <a:t>Singhania</a:t>
            </a:r>
            <a:r>
              <a:rPr lang="en-US" sz="1400" dirty="0" smtClean="0">
                <a:latin typeface="Arial" pitchFamily="34" charset="0"/>
                <a:cs typeface="Arial" pitchFamily="34" charset="0"/>
              </a:rPr>
              <a:t> v. Gujarat State Fertilizer Co. Ltd. and </a:t>
            </a:r>
            <a:r>
              <a:rPr lang="en-US" sz="1400" dirty="0" err="1" smtClean="0">
                <a:latin typeface="Arial" pitchFamily="34" charset="0"/>
                <a:cs typeface="Arial" pitchFamily="34" charset="0"/>
              </a:rPr>
              <a:t>Anr</a:t>
            </a:r>
            <a:r>
              <a:rPr lang="en-US" sz="1400" dirty="0" smtClean="0">
                <a:latin typeface="Arial" pitchFamily="34" charset="0"/>
                <a:cs typeface="Arial" pitchFamily="34" charset="0"/>
              </a:rPr>
              <a:t>., MANU/SC/1081/2013</a:t>
            </a:r>
            <a:endParaRPr lang="en-US" sz="1400" dirty="0">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549275" y="1676400"/>
            <a:ext cx="804545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8461248" cy="1362456"/>
          </a:xfrm>
        </p:spPr>
        <p:txBody>
          <a:bodyPr anchor="ctr" anchorCtr="0"/>
          <a:lstStyle/>
          <a:p>
            <a:r>
              <a:rPr sz="3600" dirty="0" smtClean="0">
                <a:latin typeface="Arial" pitchFamily="34" charset="0"/>
                <a:cs typeface="Arial" pitchFamily="34" charset="0"/>
              </a:rPr>
              <a:t>C.	Position of Independent Directors</a:t>
            </a:r>
            <a:endParaRPr lang="en-US" sz="3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15</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June 2017</a:t>
            </a:r>
            <a:endParaRPr lang="en-US"/>
          </a:p>
        </p:txBody>
      </p:sp>
      <p:sp>
        <p:nvSpPr>
          <p:cNvPr id="7" name="Text Placeholder 2"/>
          <p:cNvSpPr>
            <a:spLocks noGrp="1"/>
          </p:cNvSpPr>
          <p:nvPr>
            <p:ph type="body" idx="1"/>
          </p:nvPr>
        </p:nvSpPr>
        <p:spPr>
          <a:xfrm>
            <a:off x="530352" y="2704664"/>
            <a:ext cx="7772400" cy="2857936"/>
          </a:xfrm>
        </p:spPr>
        <p:txBody>
          <a:bodyPr>
            <a:normAutofit lnSpcReduction="10000"/>
          </a:bodyPr>
          <a:lstStyle/>
          <a:p>
            <a:pPr>
              <a:spcBef>
                <a:spcPts val="1200"/>
              </a:spcBef>
              <a:spcAft>
                <a:spcPts val="1200"/>
              </a:spcAft>
              <a:tabLst>
                <a:tab pos="731520" algn="l"/>
              </a:tabLst>
            </a:pPr>
            <a:r>
              <a:rPr lang="en-US" sz="2000" dirty="0" smtClean="0">
                <a:latin typeface="Arial" pitchFamily="34" charset="0"/>
                <a:cs typeface="Arial" pitchFamily="34" charset="0"/>
              </a:rPr>
              <a:t>C1.	Who is Independent Director</a:t>
            </a:r>
          </a:p>
          <a:p>
            <a:pPr>
              <a:spcBef>
                <a:spcPts val="1200"/>
              </a:spcBef>
              <a:spcAft>
                <a:spcPts val="1200"/>
              </a:spcAft>
              <a:tabLst>
                <a:tab pos="731520" algn="l"/>
              </a:tabLst>
            </a:pPr>
            <a:r>
              <a:rPr lang="en-US" sz="2000" dirty="0" smtClean="0">
                <a:latin typeface="Arial" pitchFamily="34" charset="0"/>
                <a:cs typeface="Arial" pitchFamily="34" charset="0"/>
              </a:rPr>
              <a:t>C2.	</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Liability </a:t>
            </a:r>
            <a:r>
              <a:rPr lang="en-US" sz="2000" dirty="0" smtClean="0">
                <a:latin typeface="Arial" pitchFamily="34" charset="0"/>
                <a:cs typeface="Arial" pitchFamily="34" charset="0"/>
              </a:rPr>
              <a:t>of Independent Directors under Companies Act</a:t>
            </a:r>
          </a:p>
          <a:p>
            <a:pPr>
              <a:spcBef>
                <a:spcPts val="1200"/>
              </a:spcBef>
              <a:spcAft>
                <a:spcPts val="1200"/>
              </a:spcAft>
              <a:tabLst>
                <a:tab pos="731520" algn="l"/>
              </a:tabLst>
            </a:pPr>
            <a:r>
              <a:rPr lang="en-US" sz="2000" dirty="0" smtClean="0">
                <a:latin typeface="Arial" pitchFamily="34" charset="0"/>
                <a:cs typeface="Arial" pitchFamily="34" charset="0"/>
              </a:rPr>
              <a:t>C3.	Position of Independent Director under NI </a:t>
            </a:r>
            <a:r>
              <a:rPr lang="en-US" sz="2000" dirty="0" smtClean="0">
                <a:latin typeface="Arial" pitchFamily="34" charset="0"/>
                <a:cs typeface="Arial" pitchFamily="34" charset="0"/>
              </a:rPr>
              <a:t>Act</a:t>
            </a:r>
          </a:p>
          <a:p>
            <a:pPr>
              <a:spcBef>
                <a:spcPts val="1200"/>
              </a:spcBef>
              <a:spcAft>
                <a:spcPts val="1200"/>
              </a:spcAft>
              <a:tabLst>
                <a:tab pos="731520" algn="l"/>
              </a:tabLst>
            </a:pPr>
            <a:r>
              <a:rPr lang="en-US" sz="2000" dirty="0" smtClean="0">
                <a:latin typeface="Arial" pitchFamily="34" charset="0"/>
                <a:cs typeface="Arial" pitchFamily="34" charset="0"/>
              </a:rPr>
              <a:t>C4.	Companies Act vs. NI Act</a:t>
            </a:r>
            <a:endParaRPr lang="en-US" sz="2000" dirty="0" smtClean="0">
              <a:latin typeface="Arial" pitchFamily="34" charset="0"/>
              <a:cs typeface="Arial" pitchFamily="34" charset="0"/>
            </a:endParaRPr>
          </a:p>
          <a:p>
            <a:pPr>
              <a:spcBef>
                <a:spcPts val="1200"/>
              </a:spcBef>
              <a:spcAft>
                <a:spcPts val="1200"/>
              </a:spcAft>
              <a:tabLst>
                <a:tab pos="731520" algn="l"/>
              </a:tabLst>
            </a:pPr>
            <a:r>
              <a:rPr lang="en-US" sz="2000" dirty="0" smtClean="0">
                <a:latin typeface="Arial" pitchFamily="34" charset="0"/>
                <a:cs typeface="Arial" pitchFamily="34" charset="0"/>
              </a:rPr>
              <a:t>C5.</a:t>
            </a:r>
            <a:r>
              <a:rPr lang="en-US" sz="2000" dirty="0" smtClean="0">
                <a:latin typeface="Arial" pitchFamily="34" charset="0"/>
                <a:cs typeface="Arial" pitchFamily="34" charset="0"/>
              </a:rPr>
              <a:t>	Suggested Action Points</a:t>
            </a:r>
          </a:p>
          <a:p>
            <a:endParaRPr lang="en-US" sz="2000" dirty="0"/>
          </a:p>
        </p:txBody>
      </p:sp>
    </p:spTree>
    <p:extLst>
      <p:ext uri="{BB962C8B-B14F-4D97-AF65-F5344CB8AC3E}">
        <p14:creationId xmlns:p14="http://schemas.microsoft.com/office/powerpoint/2010/main" xmlns="" val="159598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C1.	Who is Independent Director</a:t>
            </a:r>
            <a:endParaRPr lang="en-US" sz="2800" b="1"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pPr>
              <a:spcBef>
                <a:spcPts val="600"/>
              </a:spcBef>
              <a:spcAft>
                <a:spcPts val="600"/>
              </a:spcAft>
            </a:pPr>
            <a:r>
              <a:rPr lang="en-US" sz="2000" dirty="0" smtClean="0">
                <a:latin typeface="Arial" pitchFamily="34" charset="0"/>
                <a:cs typeface="Arial" pitchFamily="34" charset="0"/>
              </a:rPr>
              <a:t>Independent Director is a new class of directors introduced by Companies Act, 2013.</a:t>
            </a:r>
          </a:p>
          <a:p>
            <a:pPr>
              <a:spcBef>
                <a:spcPts val="600"/>
              </a:spcBef>
              <a:spcAft>
                <a:spcPts val="600"/>
              </a:spcAft>
            </a:pPr>
            <a:r>
              <a:rPr lang="en-US" sz="2000" dirty="0" smtClean="0">
                <a:latin typeface="Arial" pitchFamily="34" charset="0"/>
                <a:cs typeface="Arial" pitchFamily="34" charset="0"/>
              </a:rPr>
              <a:t>Independent director must not be related in any way to promoter(s), key managerial personnel and other director(s).</a:t>
            </a:r>
          </a:p>
          <a:p>
            <a:pPr>
              <a:spcBef>
                <a:spcPts val="600"/>
              </a:spcBef>
              <a:spcAft>
                <a:spcPts val="600"/>
              </a:spcAft>
            </a:pPr>
            <a:r>
              <a:rPr lang="en-US" sz="2000" dirty="0" smtClean="0">
                <a:latin typeface="Arial" pitchFamily="34" charset="0"/>
                <a:cs typeface="Arial" pitchFamily="34" charset="0"/>
              </a:rPr>
              <a:t>Independent director should not be a shareholder of the company.</a:t>
            </a:r>
          </a:p>
          <a:p>
            <a:pPr>
              <a:spcBef>
                <a:spcPts val="600"/>
              </a:spcBef>
              <a:spcAft>
                <a:spcPts val="600"/>
              </a:spcAft>
            </a:pPr>
            <a:r>
              <a:rPr lang="en-US" sz="2000" dirty="0" smtClean="0">
                <a:latin typeface="Arial" pitchFamily="34" charset="0"/>
                <a:cs typeface="Arial" pitchFamily="34" charset="0"/>
              </a:rPr>
              <a:t>Independent director must meet the criterion of independence as defined under section 149(6) of the Companies Act, 2013.</a:t>
            </a:r>
          </a:p>
          <a:p>
            <a:pPr>
              <a:spcBef>
                <a:spcPts val="600"/>
              </a:spcBef>
              <a:spcAft>
                <a:spcPts val="600"/>
              </a:spcAft>
            </a:pPr>
            <a:r>
              <a:rPr lang="en-US" sz="2000" dirty="0" smtClean="0">
                <a:latin typeface="Arial" pitchFamily="34" charset="0"/>
                <a:cs typeface="Arial" pitchFamily="34" charset="0"/>
              </a:rPr>
              <a:t>It is necessary for listed public companies to appoint independent directors.</a:t>
            </a:r>
          </a:p>
          <a:p>
            <a:pPr>
              <a:spcBef>
                <a:spcPts val="600"/>
              </a:spcBef>
              <a:spcAft>
                <a:spcPts val="600"/>
              </a:spcAft>
            </a:pPr>
            <a:r>
              <a:rPr lang="en-US" sz="2000" dirty="0" smtClean="0">
                <a:latin typeface="Arial" pitchFamily="34" charset="0"/>
                <a:cs typeface="Arial" pitchFamily="34" charset="0"/>
              </a:rPr>
              <a:t>As and when a person is appointed as an independent director of a company, this is duly mentioned in the form DIR12 filed with Registrar of Companies. So, there is no confusion whether a person is independent director or not.</a:t>
            </a:r>
            <a:endParaRPr lang="en-US" sz="20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June 2017</a:t>
            </a:r>
            <a:endParaRPr lang="en-US"/>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C1.	Who is Independent Director (Continued)</a:t>
            </a:r>
            <a:endParaRPr lang="en-US" sz="2800" b="1"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June 2017</a:t>
            </a:r>
            <a:endParaRPr lang="en-US"/>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17</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81000" y="2209800"/>
            <a:ext cx="8099382" cy="3733800"/>
          </a:xfrm>
          <a:prstGeom prst="rect">
            <a:avLst/>
          </a:prstGeom>
          <a:noFill/>
          <a:ln w="9525">
            <a:noFill/>
            <a:miter lim="800000"/>
            <a:headEnd/>
            <a:tailEnd/>
          </a:ln>
        </p:spPr>
      </p:pic>
      <p:sp>
        <p:nvSpPr>
          <p:cNvPr id="8" name="TextBox 7"/>
          <p:cNvSpPr txBox="1"/>
          <p:nvPr/>
        </p:nvSpPr>
        <p:spPr>
          <a:xfrm>
            <a:off x="533400" y="6172200"/>
            <a:ext cx="8001000" cy="253916"/>
          </a:xfrm>
          <a:prstGeom prst="rect">
            <a:avLst/>
          </a:prstGeom>
          <a:noFill/>
        </p:spPr>
        <p:txBody>
          <a:bodyPr wrap="square" rtlCol="0">
            <a:spAutoFit/>
          </a:bodyPr>
          <a:lstStyle/>
          <a:p>
            <a:r>
              <a:rPr lang="en-US" sz="1050" dirty="0" smtClean="0">
                <a:latin typeface="Arial" pitchFamily="34" charset="0"/>
                <a:cs typeface="Arial" pitchFamily="34" charset="0"/>
              </a:rPr>
              <a:t>Section 149(6) of The Companies Act, 2013</a:t>
            </a:r>
            <a:endParaRPr lang="en-US" sz="1050"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C1.	Who is Independent Director (Continued)</a:t>
            </a:r>
            <a:endParaRPr lang="en-US" sz="2800" b="1"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June 2017</a:t>
            </a:r>
            <a:endParaRPr lang="en-US"/>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18</a:t>
            </a:fld>
            <a:endParaRPr lang="en-US"/>
          </a:p>
        </p:txBody>
      </p:sp>
      <p:pic>
        <p:nvPicPr>
          <p:cNvPr id="2051" name="Picture 3"/>
          <p:cNvPicPr>
            <a:picLocks noChangeAspect="1" noChangeArrowheads="1"/>
          </p:cNvPicPr>
          <p:nvPr/>
        </p:nvPicPr>
        <p:blipFill>
          <a:blip r:embed="rId2" cstate="print"/>
          <a:srcRect/>
          <a:stretch>
            <a:fillRect/>
          </a:stretch>
        </p:blipFill>
        <p:spPr bwMode="auto">
          <a:xfrm>
            <a:off x="685800" y="2057400"/>
            <a:ext cx="7942236" cy="4114800"/>
          </a:xfrm>
          <a:prstGeom prst="rect">
            <a:avLst/>
          </a:prstGeom>
          <a:noFill/>
          <a:ln w="9525">
            <a:noFill/>
            <a:miter lim="800000"/>
            <a:headEnd/>
            <a:tailEnd/>
          </a:ln>
        </p:spPr>
      </p:pic>
      <p:sp>
        <p:nvSpPr>
          <p:cNvPr id="9" name="TextBox 8"/>
          <p:cNvSpPr txBox="1"/>
          <p:nvPr/>
        </p:nvSpPr>
        <p:spPr>
          <a:xfrm>
            <a:off x="533400" y="6172200"/>
            <a:ext cx="8001000" cy="253916"/>
          </a:xfrm>
          <a:prstGeom prst="rect">
            <a:avLst/>
          </a:prstGeom>
          <a:noFill/>
        </p:spPr>
        <p:txBody>
          <a:bodyPr wrap="square" rtlCol="0">
            <a:spAutoFit/>
          </a:bodyPr>
          <a:lstStyle/>
          <a:p>
            <a:r>
              <a:rPr lang="en-US" sz="1050" dirty="0" smtClean="0">
                <a:latin typeface="Arial" pitchFamily="34" charset="0"/>
                <a:cs typeface="Arial" pitchFamily="34" charset="0"/>
              </a:rPr>
              <a:t>Section 149(6) of The Companies Act, 2013</a:t>
            </a:r>
            <a:endParaRPr lang="en-US" sz="1050"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C1.	Who is Independent Director (Continued)</a:t>
            </a:r>
            <a:endParaRPr lang="en-US" sz="2800" b="1"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June 2017</a:t>
            </a:r>
            <a:endParaRPr lang="en-US"/>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19</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457200" y="2057400"/>
            <a:ext cx="8078692" cy="3962400"/>
          </a:xfrm>
          <a:prstGeom prst="rect">
            <a:avLst/>
          </a:prstGeom>
          <a:noFill/>
          <a:ln w="9525">
            <a:noFill/>
            <a:miter lim="800000"/>
            <a:headEnd/>
            <a:tailEnd/>
          </a:ln>
        </p:spPr>
      </p:pic>
      <p:sp>
        <p:nvSpPr>
          <p:cNvPr id="8" name="TextBox 7"/>
          <p:cNvSpPr txBox="1"/>
          <p:nvPr/>
        </p:nvSpPr>
        <p:spPr>
          <a:xfrm>
            <a:off x="533400" y="6172200"/>
            <a:ext cx="8001000" cy="253916"/>
          </a:xfrm>
          <a:prstGeom prst="rect">
            <a:avLst/>
          </a:prstGeom>
          <a:noFill/>
        </p:spPr>
        <p:txBody>
          <a:bodyPr wrap="square" rtlCol="0">
            <a:spAutoFit/>
          </a:bodyPr>
          <a:lstStyle/>
          <a:p>
            <a:r>
              <a:rPr lang="en-US" sz="1050" dirty="0" smtClean="0">
                <a:latin typeface="Arial" pitchFamily="34" charset="0"/>
                <a:cs typeface="Arial" pitchFamily="34" charset="0"/>
              </a:rPr>
              <a:t>Section 149(6) of The Companies Act, 2013</a:t>
            </a:r>
            <a:endParaRPr lang="en-US" sz="105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740664"/>
          </a:xfrm>
        </p:spPr>
        <p:txBody>
          <a:bodyPr>
            <a:normAutofit/>
          </a:bodyPr>
          <a:lstStyle/>
          <a:p>
            <a:r>
              <a:rPr lang="en-US" sz="3600" b="1" dirty="0" smtClean="0">
                <a:latin typeface="Arial" pitchFamily="34" charset="0"/>
                <a:cs typeface="Arial" pitchFamily="34" charset="0"/>
              </a:rPr>
              <a:t>Quick Overview</a:t>
            </a:r>
            <a:endParaRPr lang="en-US" sz="3600" b="1" dirty="0">
              <a:latin typeface="Arial" pitchFamily="34" charset="0"/>
              <a:cs typeface="Arial" pitchFamily="34" charset="0"/>
            </a:endParaRPr>
          </a:p>
        </p:txBody>
      </p:sp>
      <p:sp>
        <p:nvSpPr>
          <p:cNvPr id="3" name="Content Placeholder 2"/>
          <p:cNvSpPr>
            <a:spLocks noGrp="1"/>
          </p:cNvSpPr>
          <p:nvPr>
            <p:ph type="body" idx="1"/>
          </p:nvPr>
        </p:nvSpPr>
        <p:spPr>
          <a:xfrm>
            <a:off x="530352" y="2362200"/>
            <a:ext cx="7772400" cy="4114800"/>
          </a:xfrm>
        </p:spPr>
        <p:txBody>
          <a:bodyPr>
            <a:normAutofit lnSpcReduction="10000"/>
          </a:bodyPr>
          <a:lstStyle/>
          <a:p>
            <a:pPr marL="514350" indent="-514350">
              <a:spcBef>
                <a:spcPts val="1200"/>
              </a:spcBef>
              <a:spcAft>
                <a:spcPts val="600"/>
              </a:spcAft>
              <a:buFont typeface="Wingdings" pitchFamily="2" charset="2"/>
              <a:buChar char="v"/>
            </a:pPr>
            <a:r>
              <a:rPr lang="en-US" sz="2400" dirty="0" smtClean="0">
                <a:latin typeface="Arial" pitchFamily="34" charset="0"/>
                <a:cs typeface="Arial" pitchFamily="34" charset="0"/>
              </a:rPr>
              <a:t>Vicarious Liability  - rare case of vicarious criminal liability</a:t>
            </a:r>
          </a:p>
          <a:p>
            <a:pPr marL="514350" indent="-514350">
              <a:spcBef>
                <a:spcPts val="1200"/>
              </a:spcBef>
              <a:spcAft>
                <a:spcPts val="600"/>
              </a:spcAft>
              <a:buFont typeface="Wingdings" pitchFamily="2" charset="2"/>
              <a:buChar char="v"/>
            </a:pPr>
            <a:r>
              <a:rPr lang="en-US" sz="2400" dirty="0" smtClean="0">
                <a:latin typeface="Arial" pitchFamily="34" charset="0"/>
                <a:cs typeface="Arial" pitchFamily="34" charset="0"/>
              </a:rPr>
              <a:t>Director responsible only if he is active</a:t>
            </a:r>
          </a:p>
          <a:p>
            <a:pPr marL="514350" indent="-514350">
              <a:spcBef>
                <a:spcPts val="1200"/>
              </a:spcBef>
              <a:spcAft>
                <a:spcPts val="600"/>
              </a:spcAft>
              <a:buFont typeface="Wingdings" pitchFamily="2" charset="2"/>
              <a:buChar char="v"/>
            </a:pPr>
            <a:r>
              <a:rPr lang="en-US" sz="2400" dirty="0" smtClean="0">
                <a:latin typeface="Arial" pitchFamily="34" charset="0"/>
                <a:cs typeface="Arial" pitchFamily="34" charset="0"/>
              </a:rPr>
              <a:t>Non-executive and independent directors not liable</a:t>
            </a:r>
          </a:p>
          <a:p>
            <a:pPr marL="514350" indent="-514350">
              <a:spcBef>
                <a:spcPts val="1200"/>
              </a:spcBef>
              <a:spcAft>
                <a:spcPts val="600"/>
              </a:spcAft>
              <a:buFont typeface="Wingdings" pitchFamily="2" charset="2"/>
              <a:buChar char="v"/>
            </a:pPr>
            <a:r>
              <a:rPr lang="en-US" sz="2400" dirty="0" smtClean="0">
                <a:latin typeface="Arial" pitchFamily="34" charset="0"/>
                <a:cs typeface="Arial" pitchFamily="34" charset="0"/>
              </a:rPr>
              <a:t>Managing Director, Executive Director, Joint Managing Director, Whole-time Director presumed to be liable</a:t>
            </a:r>
          </a:p>
          <a:p>
            <a:pPr marL="514350" indent="-514350">
              <a:spcBef>
                <a:spcPts val="1200"/>
              </a:spcBef>
              <a:spcAft>
                <a:spcPts val="600"/>
              </a:spcAft>
              <a:buFont typeface="Wingdings" pitchFamily="2" charset="2"/>
              <a:buChar char="v"/>
            </a:pPr>
            <a:r>
              <a:rPr lang="en-US" sz="2400" dirty="0" smtClean="0">
                <a:latin typeface="Arial" pitchFamily="34" charset="0"/>
                <a:cs typeface="Arial" pitchFamily="34" charset="0"/>
              </a:rPr>
              <a:t>Quick and almost certain prosecution unless carefully defended</a:t>
            </a:r>
            <a:endParaRPr lang="en-US" dirty="0" smtClean="0">
              <a:latin typeface="Arial" pitchFamily="34" charset="0"/>
              <a:cs typeface="Arial" pitchFamily="34" charset="0"/>
            </a:endParaRPr>
          </a:p>
          <a:p>
            <a:pPr marL="514350" indent="-514350">
              <a:spcBef>
                <a:spcPts val="600"/>
              </a:spcBef>
              <a:spcAft>
                <a:spcPts val="600"/>
              </a:spcAft>
              <a:buFont typeface="+mj-lt"/>
              <a:buAutoNum type="alphaUcPeriod"/>
            </a:pPr>
            <a:endParaRPr lang="en-US"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June 2017</a:t>
            </a:r>
            <a:endParaRPr lang="en-US"/>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914400"/>
            <a:r>
              <a:rPr lang="en-US" sz="2800" b="1" dirty="0" smtClean="0">
                <a:latin typeface="Arial" pitchFamily="34" charset="0"/>
                <a:cs typeface="Arial" pitchFamily="34" charset="0"/>
              </a:rPr>
              <a:t>C2.	</a:t>
            </a:r>
            <a:r>
              <a:rPr lang="en-US" sz="2800" b="1" dirty="0" smtClean="0">
                <a:latin typeface="Arial" pitchFamily="34" charset="0"/>
                <a:cs typeface="Arial" pitchFamily="34" charset="0"/>
              </a:rPr>
              <a:t>Liability </a:t>
            </a:r>
            <a:r>
              <a:rPr lang="en-US" sz="2800" b="1" dirty="0" smtClean="0">
                <a:latin typeface="Arial" pitchFamily="34" charset="0"/>
                <a:cs typeface="Arial" pitchFamily="34" charset="0"/>
              </a:rPr>
              <a:t>under Companies Act</a:t>
            </a:r>
            <a:endParaRPr lang="en-US" sz="28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00"/>
              </a:spcBef>
              <a:spcAft>
                <a:spcPts val="600"/>
              </a:spcAft>
              <a:buNone/>
            </a:pPr>
            <a:r>
              <a:rPr lang="en-US" sz="2400" dirty="0" smtClean="0">
                <a:latin typeface="Arial" pitchFamily="34" charset="0"/>
                <a:cs typeface="Arial" pitchFamily="34" charset="0"/>
              </a:rPr>
              <a:t>Independent Director (ID) liable only when:</a:t>
            </a:r>
          </a:p>
          <a:p>
            <a:pPr>
              <a:lnSpc>
                <a:spcPct val="125000"/>
              </a:lnSpc>
              <a:spcBef>
                <a:spcPts val="1200"/>
              </a:spcBef>
              <a:spcAft>
                <a:spcPts val="600"/>
              </a:spcAft>
            </a:pPr>
            <a:r>
              <a:rPr lang="en-US" sz="2000" dirty="0" smtClean="0">
                <a:latin typeface="Arial" pitchFamily="34" charset="0"/>
                <a:cs typeface="Arial" pitchFamily="34" charset="0"/>
              </a:rPr>
              <a:t>Acts of omission or commission by the company done with ID’s </a:t>
            </a:r>
            <a:r>
              <a:rPr lang="en-US" sz="2000" b="1" dirty="0" smtClean="0">
                <a:latin typeface="Arial" pitchFamily="34" charset="0"/>
                <a:cs typeface="Arial" pitchFamily="34" charset="0"/>
              </a:rPr>
              <a:t>knowledge</a:t>
            </a:r>
          </a:p>
          <a:p>
            <a:pPr>
              <a:lnSpc>
                <a:spcPct val="125000"/>
              </a:lnSpc>
              <a:spcBef>
                <a:spcPts val="1200"/>
              </a:spcBef>
              <a:spcAft>
                <a:spcPts val="600"/>
              </a:spcAft>
            </a:pPr>
            <a:r>
              <a:rPr lang="en-US" sz="2000" dirty="0" smtClean="0">
                <a:latin typeface="Arial" pitchFamily="34" charset="0"/>
                <a:cs typeface="Arial" pitchFamily="34" charset="0"/>
              </a:rPr>
              <a:t>ID’s knowledge ought to be attributed to ID through </a:t>
            </a:r>
            <a:r>
              <a:rPr lang="en-US" sz="2000" b="1" dirty="0" smtClean="0">
                <a:latin typeface="Arial" pitchFamily="34" charset="0"/>
                <a:cs typeface="Arial" pitchFamily="34" charset="0"/>
              </a:rPr>
              <a:t>processes of Board of Directors</a:t>
            </a:r>
            <a:r>
              <a:rPr lang="en-US" sz="2000" dirty="0" smtClean="0">
                <a:latin typeface="Arial" pitchFamily="34" charset="0"/>
                <a:cs typeface="Arial" pitchFamily="34" charset="0"/>
              </a:rPr>
              <a:t>. So knowledge obtained through other sources such as newspaper etc. will not count.</a:t>
            </a:r>
          </a:p>
          <a:p>
            <a:pPr>
              <a:lnSpc>
                <a:spcPct val="125000"/>
              </a:lnSpc>
              <a:spcBef>
                <a:spcPts val="1200"/>
              </a:spcBef>
              <a:spcAft>
                <a:spcPts val="600"/>
              </a:spcAft>
            </a:pPr>
            <a:r>
              <a:rPr lang="en-US" sz="2000" dirty="0" smtClean="0">
                <a:latin typeface="Arial" pitchFamily="34" charset="0"/>
                <a:cs typeface="Arial" pitchFamily="34" charset="0"/>
              </a:rPr>
              <a:t>In addition to knowledge, there must be one of three – (a) </a:t>
            </a:r>
            <a:r>
              <a:rPr lang="en-US" sz="2000" b="1" dirty="0" smtClean="0">
                <a:latin typeface="Arial" pitchFamily="34" charset="0"/>
                <a:cs typeface="Arial" pitchFamily="34" charset="0"/>
              </a:rPr>
              <a:t>consent</a:t>
            </a:r>
            <a:r>
              <a:rPr lang="en-US" sz="2000" dirty="0" smtClean="0">
                <a:latin typeface="Arial" pitchFamily="34" charset="0"/>
                <a:cs typeface="Arial" pitchFamily="34" charset="0"/>
              </a:rPr>
              <a:t> or (b) </a:t>
            </a:r>
            <a:r>
              <a:rPr lang="en-US" sz="2000" b="1" dirty="0" smtClean="0">
                <a:latin typeface="Arial" pitchFamily="34" charset="0"/>
                <a:cs typeface="Arial" pitchFamily="34" charset="0"/>
              </a:rPr>
              <a:t>connivance</a:t>
            </a:r>
            <a:r>
              <a:rPr lang="en-US" sz="2000" dirty="0" smtClean="0">
                <a:latin typeface="Arial" pitchFamily="34" charset="0"/>
                <a:cs typeface="Arial" pitchFamily="34" charset="0"/>
              </a:rPr>
              <a:t> or (c) </a:t>
            </a:r>
            <a:r>
              <a:rPr lang="en-US" sz="2000" b="1" dirty="0" smtClean="0">
                <a:latin typeface="Arial" pitchFamily="34" charset="0"/>
                <a:cs typeface="Arial" pitchFamily="34" charset="0"/>
              </a:rPr>
              <a:t>absence of diligence </a:t>
            </a:r>
            <a:r>
              <a:rPr lang="en-US" sz="2000" dirty="0" smtClean="0">
                <a:latin typeface="Arial" pitchFamily="34" charset="0"/>
                <a:cs typeface="Arial" pitchFamily="34" charset="0"/>
              </a:rPr>
              <a:t>in ID’s actions.</a:t>
            </a:r>
          </a:p>
        </p:txBody>
      </p:sp>
      <p:sp>
        <p:nvSpPr>
          <p:cNvPr id="4" name="Date Placeholder 3"/>
          <p:cNvSpPr>
            <a:spLocks noGrp="1"/>
          </p:cNvSpPr>
          <p:nvPr>
            <p:ph type="dt" sz="half" idx="10"/>
          </p:nvPr>
        </p:nvSpPr>
        <p:spPr/>
        <p:txBody>
          <a:bodyPr/>
          <a:lstStyle/>
          <a:p>
            <a:r>
              <a:rPr lang="en-US" smtClean="0"/>
              <a:t>June 2017</a:t>
            </a:r>
            <a:endParaRPr lang="en-US"/>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C2.	</a:t>
            </a:r>
            <a:r>
              <a:rPr lang="en-US" sz="2800" b="1" dirty="0" smtClean="0">
                <a:latin typeface="Arial" pitchFamily="34" charset="0"/>
                <a:cs typeface="Arial" pitchFamily="34" charset="0"/>
              </a:rPr>
              <a:t>Liability </a:t>
            </a:r>
            <a:r>
              <a:rPr lang="en-US" sz="2800" b="1" dirty="0" smtClean="0">
                <a:latin typeface="Arial" pitchFamily="34" charset="0"/>
                <a:cs typeface="Arial" pitchFamily="34" charset="0"/>
              </a:rPr>
              <a:t>under Companies Act </a:t>
            </a:r>
            <a:r>
              <a:rPr lang="en-US" sz="2000" b="1" dirty="0" smtClean="0">
                <a:latin typeface="Arial" pitchFamily="34" charset="0"/>
                <a:cs typeface="Arial" pitchFamily="34" charset="0"/>
              </a:rPr>
              <a:t>(Continued)</a:t>
            </a:r>
            <a:endParaRPr lang="en-US" sz="2800" b="1"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June 2017</a:t>
            </a:r>
            <a:endParaRPr lang="en-US"/>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21</a:t>
            </a:fld>
            <a:endParaRPr lang="en-US"/>
          </a:p>
        </p:txBody>
      </p:sp>
      <p:sp>
        <p:nvSpPr>
          <p:cNvPr id="8" name="TextBox 7"/>
          <p:cNvSpPr txBox="1"/>
          <p:nvPr/>
        </p:nvSpPr>
        <p:spPr>
          <a:xfrm>
            <a:off x="533400" y="6172200"/>
            <a:ext cx="8001000" cy="253916"/>
          </a:xfrm>
          <a:prstGeom prst="rect">
            <a:avLst/>
          </a:prstGeom>
          <a:noFill/>
        </p:spPr>
        <p:txBody>
          <a:bodyPr wrap="square" rtlCol="0">
            <a:spAutoFit/>
          </a:bodyPr>
          <a:lstStyle/>
          <a:p>
            <a:r>
              <a:rPr lang="en-US" sz="1050" dirty="0" smtClean="0">
                <a:latin typeface="Arial" pitchFamily="34" charset="0"/>
                <a:cs typeface="Arial" pitchFamily="34" charset="0"/>
              </a:rPr>
              <a:t>Section 149(12) of The Companies Act, 2013</a:t>
            </a:r>
            <a:endParaRPr lang="en-US" sz="1050" dirty="0">
              <a:latin typeface="Arial" pitchFamily="34" charset="0"/>
              <a:cs typeface="Arial"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609600" y="2362200"/>
            <a:ext cx="8001000" cy="2743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914400"/>
            <a:r>
              <a:rPr lang="en-US" sz="2800" b="1" dirty="0" smtClean="0">
                <a:latin typeface="Arial" pitchFamily="34" charset="0"/>
                <a:cs typeface="Arial" pitchFamily="34" charset="0"/>
              </a:rPr>
              <a:t>C3.	Position under NI Act</a:t>
            </a:r>
            <a:endParaRPr lang="en-US" sz="28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00"/>
              </a:spcBef>
              <a:spcAft>
                <a:spcPts val="600"/>
              </a:spcAft>
              <a:buNone/>
            </a:pPr>
            <a:r>
              <a:rPr lang="en-US" sz="2000" dirty="0" smtClean="0">
                <a:latin typeface="Arial" pitchFamily="34" charset="0"/>
                <a:cs typeface="Arial" pitchFamily="34" charset="0"/>
              </a:rPr>
              <a:t>It must be presumed that the independent director (ID) was:</a:t>
            </a:r>
          </a:p>
          <a:p>
            <a:pPr>
              <a:spcBef>
                <a:spcPts val="600"/>
              </a:spcBef>
              <a:spcAft>
                <a:spcPts val="600"/>
              </a:spcAft>
            </a:pPr>
            <a:r>
              <a:rPr lang="en-US" sz="2000" dirty="0" smtClean="0">
                <a:latin typeface="Arial" pitchFamily="34" charset="0"/>
                <a:cs typeface="Arial" pitchFamily="34" charset="0"/>
              </a:rPr>
              <a:t>NOT “in charge of the company” AND</a:t>
            </a:r>
          </a:p>
          <a:p>
            <a:pPr>
              <a:spcBef>
                <a:spcPts val="600"/>
              </a:spcBef>
              <a:spcAft>
                <a:spcPts val="600"/>
              </a:spcAft>
            </a:pPr>
            <a:r>
              <a:rPr lang="en-US" sz="2000" dirty="0" smtClean="0">
                <a:latin typeface="Arial" pitchFamily="34" charset="0"/>
                <a:cs typeface="Arial" pitchFamily="34" charset="0"/>
              </a:rPr>
              <a:t>NOT “responsible to the company for the conduct of the business of the company”.</a:t>
            </a:r>
          </a:p>
          <a:p>
            <a:pPr marL="0" indent="0">
              <a:spcBef>
                <a:spcPts val="600"/>
              </a:spcBef>
              <a:spcAft>
                <a:spcPts val="600"/>
              </a:spcAft>
              <a:buNone/>
            </a:pPr>
            <a:r>
              <a:rPr lang="en-US" sz="2000" dirty="0" smtClean="0">
                <a:latin typeface="Arial" pitchFamily="34" charset="0"/>
                <a:cs typeface="Arial" pitchFamily="34" charset="0"/>
              </a:rPr>
              <a:t>Hence, unless strong evidence exists to the contrary, it is difficult or inappropriate to apply section 141 of NI Act in case of independent director.</a:t>
            </a:r>
          </a:p>
          <a:p>
            <a:pPr>
              <a:spcBef>
                <a:spcPts val="600"/>
              </a:spcBef>
              <a:spcAft>
                <a:spcPts val="600"/>
              </a:spcAft>
            </a:pPr>
            <a:r>
              <a:rPr lang="en-US" sz="2000" dirty="0" smtClean="0">
                <a:latin typeface="Arial" pitchFamily="34" charset="0"/>
                <a:cs typeface="Arial" pitchFamily="34" charset="0"/>
              </a:rPr>
              <a:t>Additional defense of ID will be that the offence was committed without his knowledge.</a:t>
            </a:r>
          </a:p>
          <a:p>
            <a:pPr>
              <a:spcBef>
                <a:spcPts val="600"/>
              </a:spcBef>
              <a:spcAft>
                <a:spcPts val="600"/>
              </a:spcAft>
            </a:pPr>
            <a:r>
              <a:rPr lang="en-US" sz="2000" dirty="0" smtClean="0">
                <a:latin typeface="Arial" pitchFamily="34" charset="0"/>
                <a:cs typeface="Arial" pitchFamily="34" charset="0"/>
              </a:rPr>
              <a:t>Any knowledge will be hurtful for ID even though the knowledge was not acquired through Board process. </a:t>
            </a:r>
          </a:p>
        </p:txBody>
      </p:sp>
      <p:sp>
        <p:nvSpPr>
          <p:cNvPr id="4" name="Date Placeholder 3"/>
          <p:cNvSpPr>
            <a:spLocks noGrp="1"/>
          </p:cNvSpPr>
          <p:nvPr>
            <p:ph type="dt" sz="half" idx="10"/>
          </p:nvPr>
        </p:nvSpPr>
        <p:spPr/>
        <p:txBody>
          <a:bodyPr/>
          <a:lstStyle/>
          <a:p>
            <a:r>
              <a:rPr lang="en-US" smtClean="0"/>
              <a:t>June 2017</a:t>
            </a:r>
            <a:endParaRPr lang="en-US"/>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C4. Companies Act vs. NI Act</a:t>
            </a:r>
            <a:endParaRPr lang="en-US" sz="2800" b="1"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pPr>
              <a:spcBef>
                <a:spcPts val="600"/>
              </a:spcBef>
              <a:spcAft>
                <a:spcPts val="600"/>
              </a:spcAft>
            </a:pPr>
            <a:r>
              <a:rPr lang="en-US" sz="2000" dirty="0" smtClean="0">
                <a:latin typeface="Arial" pitchFamily="34" charset="0"/>
                <a:cs typeface="Arial" pitchFamily="34" charset="0"/>
              </a:rPr>
              <a:t>Nature of independent director (ID) as defined under Companies Act helps ID against prosecution under NI Act since by definition ID cannot be “in charge of the company”.</a:t>
            </a:r>
          </a:p>
          <a:p>
            <a:pPr>
              <a:spcBef>
                <a:spcPts val="600"/>
              </a:spcBef>
              <a:spcAft>
                <a:spcPts val="600"/>
              </a:spcAft>
            </a:pPr>
            <a:r>
              <a:rPr lang="en-US" sz="2000" dirty="0" smtClean="0">
                <a:latin typeface="Arial" pitchFamily="34" charset="0"/>
                <a:cs typeface="Arial" pitchFamily="34" charset="0"/>
              </a:rPr>
              <a:t>Under Companies Act, an ID can be prosecuted merely on the basis of knowledge acquired in Board combined with tacit consent.</a:t>
            </a:r>
          </a:p>
          <a:p>
            <a:pPr>
              <a:spcBef>
                <a:spcPts val="600"/>
              </a:spcBef>
              <a:spcAft>
                <a:spcPts val="600"/>
              </a:spcAft>
            </a:pPr>
            <a:r>
              <a:rPr lang="en-US" sz="2000" dirty="0" smtClean="0">
                <a:latin typeface="Arial" pitchFamily="34" charset="0"/>
                <a:cs typeface="Arial" pitchFamily="34" charset="0"/>
              </a:rPr>
              <a:t>Under NI Act, while absence of knowledge is a valid defense, knowledge by itself is not sufficient to make the ID liable.</a:t>
            </a:r>
          </a:p>
          <a:p>
            <a:pPr>
              <a:spcBef>
                <a:spcPts val="600"/>
              </a:spcBef>
              <a:spcAft>
                <a:spcPts val="600"/>
              </a:spcAft>
            </a:pPr>
            <a:r>
              <a:rPr lang="en-US" sz="2000" dirty="0" smtClean="0">
                <a:latin typeface="Arial" pitchFamily="34" charset="0"/>
                <a:cs typeface="Arial" pitchFamily="34" charset="0"/>
              </a:rPr>
              <a:t>Under NI Act, it should be presumed that ID is not in charge of the company and is not responsible for the business of the company and is not covered under section 141. No such presumption under Companies Act.</a:t>
            </a:r>
          </a:p>
          <a:p>
            <a:pPr>
              <a:spcBef>
                <a:spcPts val="600"/>
              </a:spcBef>
              <a:spcAft>
                <a:spcPts val="600"/>
              </a:spcAft>
            </a:pPr>
            <a:r>
              <a:rPr lang="en-US" sz="2000" dirty="0" smtClean="0">
                <a:latin typeface="Arial" pitchFamily="34" charset="0"/>
                <a:cs typeface="Arial" pitchFamily="34" charset="0"/>
              </a:rPr>
              <a:t>The above position will need to be confirmed by some court judgments.</a:t>
            </a:r>
            <a:endParaRPr lang="en-US" sz="20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June 2017</a:t>
            </a:r>
            <a:endParaRPr lang="en-US"/>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C5.</a:t>
            </a:r>
            <a:r>
              <a:rPr lang="en-US" sz="2800" b="1" dirty="0" smtClean="0">
                <a:latin typeface="Arial" pitchFamily="34" charset="0"/>
                <a:cs typeface="Arial" pitchFamily="34" charset="0"/>
              </a:rPr>
              <a:t>	</a:t>
            </a:r>
            <a:r>
              <a:rPr lang="en-US" sz="2800" b="1" dirty="0" smtClean="0">
                <a:latin typeface="Arial" pitchFamily="34" charset="0"/>
                <a:cs typeface="Arial" pitchFamily="34" charset="0"/>
              </a:rPr>
              <a:t>Suggested Action Points  </a:t>
            </a:r>
            <a:endParaRPr lang="en-US" sz="2800" b="1" dirty="0">
              <a:latin typeface="Arial" pitchFamily="34" charset="0"/>
              <a:cs typeface="Arial" pitchFamily="34" charset="0"/>
            </a:endParaRPr>
          </a:p>
        </p:txBody>
      </p:sp>
      <p:sp>
        <p:nvSpPr>
          <p:cNvPr id="9" name="Content Placeholder 8"/>
          <p:cNvSpPr>
            <a:spLocks noGrp="1"/>
          </p:cNvSpPr>
          <p:nvPr>
            <p:ph idx="1"/>
          </p:nvPr>
        </p:nvSpPr>
        <p:spPr/>
        <p:txBody>
          <a:bodyPr>
            <a:normAutofit fontScale="92500" lnSpcReduction="20000"/>
          </a:bodyPr>
          <a:lstStyle/>
          <a:p>
            <a:pPr marL="0" indent="0">
              <a:lnSpc>
                <a:spcPct val="110000"/>
              </a:lnSpc>
              <a:spcBef>
                <a:spcPts val="600"/>
              </a:spcBef>
              <a:spcAft>
                <a:spcPts val="600"/>
              </a:spcAft>
              <a:buNone/>
            </a:pPr>
            <a:r>
              <a:rPr lang="en-US" sz="2000" dirty="0" smtClean="0">
                <a:latin typeface="Arial" pitchFamily="34" charset="0"/>
                <a:cs typeface="Arial" pitchFamily="34" charset="0"/>
              </a:rPr>
              <a:t>If you are an independent director of a company and you receive a notice about bouncing of a </a:t>
            </a:r>
            <a:r>
              <a:rPr lang="en-US" sz="2000" dirty="0" err="1" smtClean="0">
                <a:latin typeface="Arial" pitchFamily="34" charset="0"/>
                <a:cs typeface="Arial" pitchFamily="34" charset="0"/>
              </a:rPr>
              <a:t>cheque</a:t>
            </a:r>
            <a:r>
              <a:rPr lang="en-US" sz="2000" dirty="0" smtClean="0">
                <a:latin typeface="Arial" pitchFamily="34" charset="0"/>
                <a:cs typeface="Arial" pitchFamily="34" charset="0"/>
              </a:rPr>
              <a:t> issued by the company, the following action points are suggested:</a:t>
            </a:r>
          </a:p>
          <a:p>
            <a:pPr>
              <a:lnSpc>
                <a:spcPct val="110000"/>
              </a:lnSpc>
              <a:spcBef>
                <a:spcPts val="1200"/>
              </a:spcBef>
              <a:spcAft>
                <a:spcPts val="600"/>
              </a:spcAft>
            </a:pPr>
            <a:r>
              <a:rPr lang="en-US" sz="2000" dirty="0" smtClean="0">
                <a:latin typeface="Arial" pitchFamily="34" charset="0"/>
                <a:cs typeface="Arial" pitchFamily="34" charset="0"/>
              </a:rPr>
              <a:t>You should reply promptly to the notice stating that you are an independent director and that you are not in charge of the company and you are not responsible for the business of the company.</a:t>
            </a:r>
            <a:endParaRPr lang="en-US" sz="2000" dirty="0" smtClean="0">
              <a:latin typeface="Arial" pitchFamily="34" charset="0"/>
              <a:cs typeface="Arial" pitchFamily="34" charset="0"/>
            </a:endParaRPr>
          </a:p>
          <a:p>
            <a:pPr>
              <a:lnSpc>
                <a:spcPct val="110000"/>
              </a:lnSpc>
              <a:spcBef>
                <a:spcPts val="1200"/>
              </a:spcBef>
              <a:spcAft>
                <a:spcPts val="600"/>
              </a:spcAft>
            </a:pPr>
            <a:r>
              <a:rPr lang="en-US" sz="2000" dirty="0" smtClean="0">
                <a:latin typeface="Arial" pitchFamily="34" charset="0"/>
                <a:cs typeface="Arial" pitchFamily="34" charset="0"/>
              </a:rPr>
              <a:t>Do not rely on the company lawyer to defend you. </a:t>
            </a:r>
          </a:p>
          <a:p>
            <a:pPr>
              <a:lnSpc>
                <a:spcPct val="110000"/>
              </a:lnSpc>
              <a:spcBef>
                <a:spcPts val="1200"/>
              </a:spcBef>
              <a:spcAft>
                <a:spcPts val="600"/>
              </a:spcAft>
            </a:pPr>
            <a:r>
              <a:rPr lang="en-US" sz="2000" dirty="0" smtClean="0">
                <a:latin typeface="Arial" pitchFamily="34" charset="0"/>
                <a:cs typeface="Arial" pitchFamily="34" charset="0"/>
              </a:rPr>
              <a:t>From the outset defend yourself independent of the company and its executive director(s). </a:t>
            </a:r>
          </a:p>
          <a:p>
            <a:pPr>
              <a:lnSpc>
                <a:spcPct val="110000"/>
              </a:lnSpc>
              <a:spcBef>
                <a:spcPts val="1200"/>
              </a:spcBef>
              <a:spcAft>
                <a:spcPts val="600"/>
              </a:spcAft>
            </a:pPr>
            <a:r>
              <a:rPr lang="en-US" sz="2000" dirty="0" smtClean="0">
                <a:latin typeface="Arial" pitchFamily="34" charset="0"/>
                <a:cs typeface="Arial" pitchFamily="34" charset="0"/>
              </a:rPr>
              <a:t>Remember that the company, its Managing Director, Executive Director etc. have often no way to save themselves, but you have a good defense. So do not be part of their boat. </a:t>
            </a:r>
            <a:endParaRPr lang="en-US" sz="2000" dirty="0" smtClean="0">
              <a:latin typeface="Arial" pitchFamily="34" charset="0"/>
              <a:cs typeface="Arial" pitchFamily="34" charset="0"/>
            </a:endParaRPr>
          </a:p>
          <a:p>
            <a:pPr>
              <a:lnSpc>
                <a:spcPct val="150000"/>
              </a:lnSpc>
              <a:spcBef>
                <a:spcPts val="1200"/>
              </a:spcBef>
              <a:spcAft>
                <a:spcPts val="600"/>
              </a:spcAft>
            </a:pPr>
            <a:endParaRPr lang="en-US" sz="2400"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June 2017</a:t>
            </a:r>
            <a:endParaRPr lang="en-US"/>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24</a:t>
            </a:fld>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4233474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4038600"/>
            <a:ext cx="7772400" cy="762000"/>
          </a:xfrm>
        </p:spPr>
        <p:txBody>
          <a:bodyPr>
            <a:normAutofit/>
          </a:bodyPr>
          <a:lstStyle/>
          <a:p>
            <a:r>
              <a:rPr lang="en-US" sz="1800" dirty="0" smtClean="0"/>
              <a:t>We take an entrepreneur’s perspective on every issue.</a:t>
            </a:r>
          </a:p>
          <a:p>
            <a:r>
              <a:rPr lang="en-US" sz="1800" dirty="0" smtClean="0"/>
              <a:t>Seeing our clients' business grow and prosper is our passion.</a:t>
            </a:r>
            <a:endParaRPr lang="en-US" sz="1800" dirty="0"/>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25</a:t>
            </a:fld>
            <a:endParaRPr lang="en-US" dirty="0">
              <a:latin typeface="Times New Roman" pitchFamily="18" charset="0"/>
              <a:cs typeface="Times New Roman" pitchFamily="18" charset="0"/>
            </a:endParaRPr>
          </a:p>
        </p:txBody>
      </p:sp>
      <p:sp>
        <p:nvSpPr>
          <p:cNvPr id="7" name="TextBox 6"/>
          <p:cNvSpPr txBox="1"/>
          <p:nvPr/>
        </p:nvSpPr>
        <p:spPr>
          <a:xfrm>
            <a:off x="609600" y="4953000"/>
            <a:ext cx="8077200" cy="1292662"/>
          </a:xfrm>
          <a:prstGeom prst="rect">
            <a:avLst/>
          </a:prstGeom>
          <a:noFill/>
        </p:spPr>
        <p:txBody>
          <a:bodyPr wrap="square" rtlCol="0">
            <a:spAutoFit/>
          </a:bodyPr>
          <a:lstStyle/>
          <a:p>
            <a:r>
              <a:rPr lang="en-US" dirty="0" smtClean="0">
                <a:latin typeface="Arial" pitchFamily="34" charset="0"/>
                <a:cs typeface="Arial" pitchFamily="34" charset="0"/>
                <a:hlinkClick r:id="rId2"/>
              </a:rPr>
              <a:t>www.indialegalhelp.com</a:t>
            </a:r>
            <a:endParaRPr lang="en-US" dirty="0" smtClean="0">
              <a:latin typeface="Arial" pitchFamily="34" charset="0"/>
              <a:cs typeface="Arial" pitchFamily="34" charset="0"/>
            </a:endParaRPr>
          </a:p>
          <a:p>
            <a:r>
              <a:rPr lang="en-US" dirty="0" smtClean="0">
                <a:latin typeface="Arial" pitchFamily="34" charset="0"/>
                <a:cs typeface="Arial" pitchFamily="34" charset="0"/>
                <a:hlinkClick r:id="rId3"/>
              </a:rPr>
              <a:t>info@indialegalhelp.com</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sz="1100" dirty="0" smtClean="0">
                <a:solidFill>
                  <a:schemeClr val="tx1">
                    <a:lumMod val="75000"/>
                  </a:schemeClr>
                </a:solidFill>
                <a:latin typeface="Arial" pitchFamily="34" charset="0"/>
                <a:cs typeface="Arial" pitchFamily="34" charset="0"/>
              </a:rPr>
              <a:t>We follow a transparent system for fees. Please look at our </a:t>
            </a:r>
            <a:r>
              <a:rPr lang="en-US" sz="1100" b="1" u="sng" dirty="0" smtClean="0">
                <a:solidFill>
                  <a:schemeClr val="tx1">
                    <a:lumMod val="75000"/>
                  </a:schemeClr>
                </a:solidFill>
                <a:latin typeface="Arial" pitchFamily="34" charset="0"/>
                <a:cs typeface="Arial" pitchFamily="34" charset="0"/>
                <a:hlinkClick r:id="rId4" tooltip="Indicative Rates of Fees Charged by Anil Chawla Law Associates LLP"/>
              </a:rPr>
              <a:t>Indicative Rates</a:t>
            </a:r>
            <a:r>
              <a:rPr lang="en-IN" sz="1100" dirty="0" smtClean="0">
                <a:solidFill>
                  <a:schemeClr val="tx1">
                    <a:lumMod val="75000"/>
                  </a:schemeClr>
                </a:solidFill>
                <a:latin typeface="Arial" pitchFamily="34" charset="0"/>
                <a:cs typeface="Arial" pitchFamily="34" charset="0"/>
              </a:rPr>
              <a:t> (</a:t>
            </a:r>
            <a:r>
              <a:rPr lang="en-IN" sz="1100" u="sng" dirty="0" smtClean="0">
                <a:solidFill>
                  <a:schemeClr val="tx1">
                    <a:lumMod val="75000"/>
                  </a:schemeClr>
                </a:solidFill>
                <a:latin typeface="Arial" pitchFamily="34" charset="0"/>
                <a:cs typeface="Arial" pitchFamily="34" charset="0"/>
                <a:hlinkClick r:id="rId4"/>
              </a:rPr>
              <a:t>http://www.indialegalhelp.com/files/indicativerates.pdf</a:t>
            </a:r>
            <a:r>
              <a:rPr lang="en-IN" sz="1100" dirty="0" smtClean="0">
                <a:solidFill>
                  <a:schemeClr val="tx1">
                    <a:lumMod val="75000"/>
                  </a:schemeClr>
                </a:solidFill>
                <a:latin typeface="Arial" pitchFamily="34" charset="0"/>
                <a:cs typeface="Arial" pitchFamily="34" charset="0"/>
              </a:rPr>
              <a:t> ) </a:t>
            </a:r>
            <a:r>
              <a:rPr lang="en-US" sz="1100" dirty="0" smtClean="0">
                <a:solidFill>
                  <a:schemeClr val="tx1">
                    <a:lumMod val="75000"/>
                  </a:schemeClr>
                </a:solidFill>
                <a:latin typeface="Arial" pitchFamily="34" charset="0"/>
                <a:cs typeface="Arial" pitchFamily="34" charset="0"/>
              </a:rPr>
              <a:t>before contacting us.</a:t>
            </a:r>
            <a:endParaRPr lang="en-US" sz="1100" dirty="0">
              <a:solidFill>
                <a:schemeClr val="tx1">
                  <a:lumMod val="75000"/>
                </a:schemeClr>
              </a:solidFill>
              <a:latin typeface="Arial" pitchFamily="34" charset="0"/>
              <a:cs typeface="Arial" pitchFamily="34" charset="0"/>
            </a:endParaRPr>
          </a:p>
        </p:txBody>
      </p:sp>
      <p:sp>
        <p:nvSpPr>
          <p:cNvPr id="8" name="Title 7"/>
          <p:cNvSpPr>
            <a:spLocks noGrp="1"/>
          </p:cNvSpPr>
          <p:nvPr>
            <p:ph type="title"/>
          </p:nvPr>
        </p:nvSpPr>
        <p:spPr>
          <a:xfrm>
            <a:off x="533400" y="990600"/>
            <a:ext cx="7772400" cy="1362456"/>
          </a:xfrm>
        </p:spPr>
        <p:txBody>
          <a:bodyPr/>
          <a:lstStyle/>
          <a:p>
            <a:endParaRPr lang="en-US" dirty="0"/>
          </a:p>
        </p:txBody>
      </p:sp>
      <p:pic>
        <p:nvPicPr>
          <p:cNvPr id="9" name="Picture 8" descr="ACLALLP logo 18.8.jpg"/>
          <p:cNvPicPr>
            <a:picLocks noChangeAspect="1"/>
          </p:cNvPicPr>
          <p:nvPr/>
        </p:nvPicPr>
        <p:blipFill>
          <a:blip r:embed="rId5" cstate="print"/>
          <a:stretch>
            <a:fillRect/>
          </a:stretch>
        </p:blipFill>
        <p:spPr>
          <a:xfrm>
            <a:off x="533400" y="990600"/>
            <a:ext cx="7662456" cy="1378843"/>
          </a:xfrm>
          <a:prstGeom prst="rect">
            <a:avLst/>
          </a:prstGeom>
        </p:spPr>
      </p:pic>
      <p:sp>
        <p:nvSpPr>
          <p:cNvPr id="10" name="TextBox 9"/>
          <p:cNvSpPr txBox="1"/>
          <p:nvPr/>
        </p:nvSpPr>
        <p:spPr>
          <a:xfrm>
            <a:off x="533400" y="2743200"/>
            <a:ext cx="7772400" cy="1231106"/>
          </a:xfrm>
          <a:prstGeom prst="rect">
            <a:avLst/>
          </a:prstGeom>
          <a:noFill/>
        </p:spPr>
        <p:txBody>
          <a:bodyPr wrap="square" rtlCol="0">
            <a:spAutoFit/>
          </a:bodyPr>
          <a:lstStyle/>
          <a:p>
            <a:r>
              <a:rPr lang="en-US" sz="1400" dirty="0" smtClean="0">
                <a:cs typeface="Arial" pitchFamily="34" charset="0"/>
              </a:rPr>
              <a:t>Helps you with – </a:t>
            </a:r>
          </a:p>
          <a:p>
            <a:r>
              <a:rPr lang="en-US" sz="1400" dirty="0" smtClean="0">
                <a:cs typeface="Arial" pitchFamily="34" charset="0"/>
              </a:rPr>
              <a:t>Strategic Advice, International Investment Arbitration, International Commercial Arbitration, Corporate Relationships, Resolving Disputes without Litigation, Structures for Global Business Entities, Research based opinion</a:t>
            </a:r>
          </a:p>
          <a:p>
            <a:endParaRPr lang="en-US" dirty="0"/>
          </a:p>
        </p:txBody>
      </p:sp>
      <p:sp>
        <p:nvSpPr>
          <p:cNvPr id="11" name="Date Placeholder 10"/>
          <p:cNvSpPr>
            <a:spLocks noGrp="1"/>
          </p:cNvSpPr>
          <p:nvPr>
            <p:ph type="dt" sz="half" idx="10"/>
          </p:nvPr>
        </p:nvSpPr>
        <p:spPr/>
        <p:txBody>
          <a:bodyPr/>
          <a:lstStyle/>
          <a:p>
            <a:r>
              <a:rPr lang="en-US" dirty="0" smtClean="0"/>
              <a:t>June 2017</a:t>
            </a:r>
            <a:endParaRPr lang="en-US" dirty="0"/>
          </a:p>
        </p:txBody>
      </p:sp>
    </p:spTree>
    <p:extLst>
      <p:ext uri="{BB962C8B-B14F-4D97-AF65-F5344CB8AC3E}">
        <p14:creationId xmlns:p14="http://schemas.microsoft.com/office/powerpoint/2010/main" xmlns="" val="4186113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600" dirty="0" smtClean="0">
                <a:latin typeface="Arial" pitchFamily="34" charset="0"/>
                <a:cs typeface="Arial" pitchFamily="34" charset="0"/>
              </a:rPr>
              <a:t>A. </a:t>
            </a:r>
            <a:r>
              <a:rPr lang="en-US" sz="3600" dirty="0" smtClean="0">
                <a:latin typeface="Arial" pitchFamily="34" charset="0"/>
                <a:cs typeface="Arial" pitchFamily="34" charset="0"/>
              </a:rPr>
              <a:t>R</a:t>
            </a:r>
            <a:r>
              <a:rPr sz="3600" dirty="0" smtClean="0">
                <a:latin typeface="Arial" pitchFamily="34" charset="0"/>
                <a:cs typeface="Arial" pitchFamily="34" charset="0"/>
              </a:rPr>
              <a:t>elevant Sections of NI Act</a:t>
            </a:r>
            <a:endParaRPr lang="en-US" sz="3600" dirty="0">
              <a:latin typeface="Arial" pitchFamily="34" charset="0"/>
              <a:cs typeface="Arial" pitchFamily="34" charset="0"/>
            </a:endParaRPr>
          </a:p>
        </p:txBody>
      </p:sp>
      <p:sp>
        <p:nvSpPr>
          <p:cNvPr id="3" name="Text Placeholder 2"/>
          <p:cNvSpPr>
            <a:spLocks noGrp="1"/>
          </p:cNvSpPr>
          <p:nvPr>
            <p:ph type="body" idx="1"/>
          </p:nvPr>
        </p:nvSpPr>
        <p:spPr>
          <a:xfrm>
            <a:off x="530352" y="2704664"/>
            <a:ext cx="7772400" cy="3162736"/>
          </a:xfrm>
        </p:spPr>
        <p:txBody>
          <a:bodyPr>
            <a:normAutofit/>
          </a:bodyPr>
          <a:lstStyle/>
          <a:p>
            <a:pPr>
              <a:spcBef>
                <a:spcPts val="1200"/>
              </a:spcBef>
              <a:spcAft>
                <a:spcPts val="1200"/>
              </a:spcAft>
              <a:tabLst>
                <a:tab pos="731520" algn="l"/>
              </a:tabLst>
            </a:pPr>
            <a:r>
              <a:rPr lang="en-US" sz="2000" dirty="0" smtClean="0">
                <a:latin typeface="Arial" pitchFamily="34" charset="0"/>
                <a:cs typeface="Arial" pitchFamily="34" charset="0"/>
              </a:rPr>
              <a:t>A1.	Section 138</a:t>
            </a:r>
          </a:p>
          <a:p>
            <a:pPr>
              <a:spcBef>
                <a:spcPts val="1200"/>
              </a:spcBef>
              <a:spcAft>
                <a:spcPts val="1200"/>
              </a:spcAft>
              <a:tabLst>
                <a:tab pos="731520" algn="l"/>
              </a:tabLst>
            </a:pPr>
            <a:r>
              <a:rPr lang="en-US" sz="2000" dirty="0" smtClean="0">
                <a:latin typeface="Arial" pitchFamily="34" charset="0"/>
                <a:cs typeface="Arial" pitchFamily="34" charset="0"/>
              </a:rPr>
              <a:t>A2.	Section 141</a:t>
            </a:r>
          </a:p>
          <a:p>
            <a:pPr>
              <a:spcBef>
                <a:spcPts val="1200"/>
              </a:spcBef>
              <a:spcAft>
                <a:spcPts val="1200"/>
              </a:spcAft>
              <a:tabLst>
                <a:tab pos="731520" algn="l"/>
              </a:tabLst>
            </a:pPr>
            <a:r>
              <a:rPr lang="en-US" sz="2000" dirty="0" smtClean="0">
                <a:latin typeface="Arial" pitchFamily="34" charset="0"/>
                <a:cs typeface="Arial" pitchFamily="34" charset="0"/>
              </a:rPr>
              <a:t>A3.	Key Points of Section 141	</a:t>
            </a:r>
          </a:p>
          <a:p>
            <a:endParaRPr lang="en-US" sz="2000" dirty="0"/>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June 2017</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lstStyle/>
          <a:p>
            <a:r>
              <a:rPr lang="en-US" sz="2800" b="1" dirty="0" smtClean="0">
                <a:latin typeface="Arial" pitchFamily="34" charset="0"/>
                <a:cs typeface="Arial" pitchFamily="34" charset="0"/>
              </a:rPr>
              <a:t>A1.	Section 138</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smtClean="0"/>
              <a:t>June 2017</a:t>
            </a:r>
            <a:endParaRPr lang="en-US"/>
          </a:p>
        </p:txBody>
      </p:sp>
      <p:pic>
        <p:nvPicPr>
          <p:cNvPr id="3" name="Picture 2"/>
          <p:cNvPicPr>
            <a:picLocks noChangeAspect="1" noChangeArrowheads="1"/>
          </p:cNvPicPr>
          <p:nvPr/>
        </p:nvPicPr>
        <p:blipFill>
          <a:blip r:embed="rId2" cstate="print"/>
          <a:srcRect/>
          <a:stretch>
            <a:fillRect/>
          </a:stretch>
        </p:blipFill>
        <p:spPr bwMode="auto">
          <a:xfrm>
            <a:off x="228600" y="1752600"/>
            <a:ext cx="86868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lstStyle/>
          <a:p>
            <a:r>
              <a:rPr lang="en-US" sz="2800" b="1" dirty="0" smtClean="0">
                <a:latin typeface="Arial" pitchFamily="34" charset="0"/>
                <a:cs typeface="Arial" pitchFamily="34" charset="0"/>
              </a:rPr>
              <a:t>A1.	Section </a:t>
            </a:r>
            <a:r>
              <a:rPr lang="en-US" sz="2800" b="1" dirty="0" smtClean="0">
                <a:latin typeface="Arial" pitchFamily="34" charset="0"/>
                <a:cs typeface="Arial" pitchFamily="34" charset="0"/>
              </a:rPr>
              <a:t>138 (Continued)</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5</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smtClean="0"/>
              <a:t>June 2017</a:t>
            </a:r>
            <a:endParaRPr lang="en-US"/>
          </a:p>
        </p:txBody>
      </p:sp>
      <p:pic>
        <p:nvPicPr>
          <p:cNvPr id="2050" name="Picture 2"/>
          <p:cNvPicPr>
            <a:picLocks noChangeAspect="1" noChangeArrowheads="1"/>
          </p:cNvPicPr>
          <p:nvPr/>
        </p:nvPicPr>
        <p:blipFill>
          <a:blip r:embed="rId2" cstate="print"/>
          <a:srcRect/>
          <a:stretch>
            <a:fillRect/>
          </a:stretch>
        </p:blipFill>
        <p:spPr bwMode="auto">
          <a:xfrm>
            <a:off x="381000" y="1828800"/>
            <a:ext cx="84582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A2.	Section </a:t>
            </a:r>
            <a:r>
              <a:rPr lang="en-US" sz="2800" b="1" dirty="0" smtClean="0">
                <a:latin typeface="Arial" pitchFamily="34" charset="0"/>
                <a:cs typeface="Arial" pitchFamily="34" charset="0"/>
              </a:rPr>
              <a:t>141</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6</a:t>
            </a:fld>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smtClean="0"/>
              <a:t>June 2017</a:t>
            </a:r>
            <a:endParaRPr lang="en-US"/>
          </a:p>
        </p:txBody>
      </p:sp>
      <p:pic>
        <p:nvPicPr>
          <p:cNvPr id="3074" name="Picture 2"/>
          <p:cNvPicPr>
            <a:picLocks noChangeAspect="1" noChangeArrowheads="1"/>
          </p:cNvPicPr>
          <p:nvPr/>
        </p:nvPicPr>
        <p:blipFill>
          <a:blip r:embed="rId2" cstate="print"/>
          <a:srcRect/>
          <a:stretch>
            <a:fillRect/>
          </a:stretch>
        </p:blipFill>
        <p:spPr bwMode="auto">
          <a:xfrm>
            <a:off x="533400" y="2133600"/>
            <a:ext cx="8153400" cy="8382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33400" y="2971800"/>
            <a:ext cx="81534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A2.	Section </a:t>
            </a:r>
            <a:r>
              <a:rPr lang="en-US" sz="2800" b="1" dirty="0" smtClean="0">
                <a:latin typeface="Arial" pitchFamily="34" charset="0"/>
                <a:cs typeface="Arial" pitchFamily="34" charset="0"/>
              </a:rPr>
              <a:t>141 (Continued)</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7</a:t>
            </a:fld>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smtClean="0"/>
              <a:t>June 2017</a:t>
            </a:r>
            <a:endParaRPr lang="en-US"/>
          </a:p>
        </p:txBody>
      </p:sp>
      <p:pic>
        <p:nvPicPr>
          <p:cNvPr id="4098" name="Picture 2"/>
          <p:cNvPicPr>
            <a:picLocks noChangeAspect="1" noChangeArrowheads="1"/>
          </p:cNvPicPr>
          <p:nvPr/>
        </p:nvPicPr>
        <p:blipFill>
          <a:blip r:embed="rId2" cstate="print"/>
          <a:srcRect/>
          <a:stretch>
            <a:fillRect/>
          </a:stretch>
        </p:blipFill>
        <p:spPr bwMode="auto">
          <a:xfrm>
            <a:off x="609600" y="2133600"/>
            <a:ext cx="79248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A3.	Key Points of Section 141</a:t>
            </a:r>
            <a:endParaRPr lang="en-US" sz="2800" b="1" dirty="0">
              <a:latin typeface="Arial" pitchFamily="34" charset="0"/>
              <a:cs typeface="Arial" pitchFamily="34" charset="0"/>
            </a:endParaRPr>
          </a:p>
        </p:txBody>
      </p:sp>
      <p:sp>
        <p:nvSpPr>
          <p:cNvPr id="9" name="Content Placeholder 8"/>
          <p:cNvSpPr>
            <a:spLocks noGrp="1"/>
          </p:cNvSpPr>
          <p:nvPr>
            <p:ph idx="1"/>
          </p:nvPr>
        </p:nvSpPr>
        <p:spPr/>
        <p:txBody>
          <a:bodyPr>
            <a:normAutofit/>
          </a:bodyPr>
          <a:lstStyle/>
          <a:p>
            <a:pPr>
              <a:lnSpc>
                <a:spcPct val="150000"/>
              </a:lnSpc>
              <a:spcBef>
                <a:spcPts val="1200"/>
              </a:spcBef>
              <a:spcAft>
                <a:spcPts val="600"/>
              </a:spcAft>
            </a:pPr>
            <a:r>
              <a:rPr lang="en-US" sz="2400" dirty="0" smtClean="0">
                <a:latin typeface="Arial" pitchFamily="34" charset="0"/>
                <a:cs typeface="Arial" pitchFamily="34" charset="0"/>
              </a:rPr>
              <a:t>Director should be in charge of </a:t>
            </a:r>
            <a:r>
              <a:rPr lang="en-US" sz="2400" b="1" u="sng" dirty="0" smtClean="0">
                <a:latin typeface="Arial" pitchFamily="34" charset="0"/>
                <a:cs typeface="Arial" pitchFamily="34" charset="0"/>
              </a:rPr>
              <a:t>AND</a:t>
            </a:r>
            <a:r>
              <a:rPr lang="en-US" sz="2400" dirty="0" smtClean="0">
                <a:latin typeface="Arial" pitchFamily="34" charset="0"/>
                <a:cs typeface="Arial" pitchFamily="34" charset="0"/>
              </a:rPr>
              <a:t> be responsible to the company for the conduct of the business of the company</a:t>
            </a:r>
          </a:p>
          <a:p>
            <a:pPr>
              <a:lnSpc>
                <a:spcPct val="150000"/>
              </a:lnSpc>
              <a:spcBef>
                <a:spcPts val="1200"/>
              </a:spcBef>
              <a:spcAft>
                <a:spcPts val="600"/>
              </a:spcAft>
            </a:pPr>
            <a:r>
              <a:rPr lang="en-US" sz="2400" dirty="0" smtClean="0">
                <a:latin typeface="Arial" pitchFamily="34" charset="0"/>
                <a:cs typeface="Arial" pitchFamily="34" charset="0"/>
              </a:rPr>
              <a:t>Not responsible if he proves that the offence was committed without his knowledge </a:t>
            </a:r>
            <a:r>
              <a:rPr lang="en-US" sz="2400" b="1" u="sng" dirty="0" smtClean="0">
                <a:latin typeface="Arial" pitchFamily="34" charset="0"/>
                <a:cs typeface="Arial" pitchFamily="34" charset="0"/>
              </a:rPr>
              <a:t>OR</a:t>
            </a:r>
            <a:r>
              <a:rPr lang="en-US" sz="2400" dirty="0" smtClean="0">
                <a:latin typeface="Arial" pitchFamily="34" charset="0"/>
                <a:cs typeface="Arial" pitchFamily="34" charset="0"/>
              </a:rPr>
              <a:t> that he had exercised all due diligence to prevent the commission of the offence</a:t>
            </a:r>
            <a:endParaRPr lang="en-US" sz="2400"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June 2017</a:t>
            </a:r>
            <a:endParaRPr lang="en-US"/>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8</a:t>
            </a:fld>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600" dirty="0" smtClean="0">
                <a:latin typeface="Arial" pitchFamily="34" charset="0"/>
                <a:cs typeface="Arial" pitchFamily="34" charset="0"/>
              </a:rPr>
              <a:t>B.	Key Provisions of Case Law</a:t>
            </a:r>
            <a:endParaRPr lang="en-US" sz="3600" dirty="0">
              <a:latin typeface="Arial" pitchFamily="34" charset="0"/>
              <a:cs typeface="Arial" pitchFamily="34" charset="0"/>
            </a:endParaRPr>
          </a:p>
        </p:txBody>
      </p:sp>
      <p:sp>
        <p:nvSpPr>
          <p:cNvPr id="3" name="Text Placeholder 2"/>
          <p:cNvSpPr>
            <a:spLocks noGrp="1"/>
          </p:cNvSpPr>
          <p:nvPr>
            <p:ph type="body" idx="1"/>
          </p:nvPr>
        </p:nvSpPr>
        <p:spPr>
          <a:xfrm>
            <a:off x="530352" y="2704664"/>
            <a:ext cx="7772400" cy="2857936"/>
          </a:xfrm>
        </p:spPr>
        <p:txBody>
          <a:bodyPr>
            <a:normAutofit/>
          </a:bodyPr>
          <a:lstStyle/>
          <a:p>
            <a:pPr>
              <a:spcBef>
                <a:spcPts val="1200"/>
              </a:spcBef>
              <a:spcAft>
                <a:spcPts val="1200"/>
              </a:spcAft>
              <a:tabLst>
                <a:tab pos="731520" algn="l"/>
              </a:tabLst>
            </a:pPr>
            <a:r>
              <a:rPr lang="en-US" sz="2000" dirty="0" smtClean="0">
                <a:latin typeface="Arial" pitchFamily="34" charset="0"/>
                <a:cs typeface="Arial" pitchFamily="34" charset="0"/>
              </a:rPr>
              <a:t>B1.	Key Principles</a:t>
            </a:r>
          </a:p>
          <a:p>
            <a:pPr>
              <a:spcBef>
                <a:spcPts val="1200"/>
              </a:spcBef>
              <a:spcAft>
                <a:spcPts val="1200"/>
              </a:spcAft>
              <a:tabLst>
                <a:tab pos="731520" algn="l"/>
              </a:tabLst>
            </a:pPr>
            <a:r>
              <a:rPr lang="en-US" sz="2000" dirty="0" smtClean="0">
                <a:latin typeface="Arial" pitchFamily="34" charset="0"/>
                <a:cs typeface="Arial" pitchFamily="34" charset="0"/>
              </a:rPr>
              <a:t>B2.	</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Company Must be Liable for Director to be Liable</a:t>
            </a:r>
          </a:p>
          <a:p>
            <a:pPr>
              <a:spcBef>
                <a:spcPts val="1200"/>
              </a:spcBef>
              <a:spcAft>
                <a:spcPts val="1200"/>
              </a:spcAft>
              <a:tabLst>
                <a:tab pos="731520" algn="l"/>
              </a:tabLst>
            </a:pPr>
            <a:r>
              <a:rPr lang="en-US" sz="2000" dirty="0" smtClean="0">
                <a:latin typeface="Arial" pitchFamily="34" charset="0"/>
                <a:cs typeface="Arial" pitchFamily="34" charset="0"/>
              </a:rPr>
              <a:t>B3.	Directors Need Not be Served Notice	</a:t>
            </a:r>
          </a:p>
          <a:p>
            <a:pPr>
              <a:spcBef>
                <a:spcPts val="1200"/>
              </a:spcBef>
              <a:spcAft>
                <a:spcPts val="1200"/>
              </a:spcAft>
              <a:tabLst>
                <a:tab pos="731520" algn="l"/>
              </a:tabLst>
            </a:pPr>
            <a:r>
              <a:rPr lang="en-US" sz="2000" dirty="0" smtClean="0">
                <a:latin typeface="Arial" pitchFamily="34" charset="0"/>
                <a:cs typeface="Arial" pitchFamily="34" charset="0"/>
              </a:rPr>
              <a:t>B4.	Specific Averment Necessary</a:t>
            </a:r>
          </a:p>
          <a:p>
            <a:endParaRPr lang="en-US" sz="2000" dirty="0"/>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9</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June 2017</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2390</TotalTime>
  <Words>1143</Words>
  <Application>Microsoft Office PowerPoint</Application>
  <PresentationFormat>On-screen Show (4:3)</PresentationFormat>
  <Paragraphs>167</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Liabilities of Directors  under Negotiable Instruments Act, 1881</vt:lpstr>
      <vt:lpstr>Quick Overview</vt:lpstr>
      <vt:lpstr>A. Relevant Sections of NI Act</vt:lpstr>
      <vt:lpstr>A1. Section 138</vt:lpstr>
      <vt:lpstr>A1. Section 138 (Continued)</vt:lpstr>
      <vt:lpstr>A2. Section 141</vt:lpstr>
      <vt:lpstr>A2. Section 141 (Continued)</vt:lpstr>
      <vt:lpstr>A3. Key Points of Section 141</vt:lpstr>
      <vt:lpstr>B. Key Provisions of Case Law</vt:lpstr>
      <vt:lpstr>B1.  Key Principles </vt:lpstr>
      <vt:lpstr>B1.  Key Principles (Continued) </vt:lpstr>
      <vt:lpstr>B2.  Company Must be Liable for Director to be Liable </vt:lpstr>
      <vt:lpstr>B3.  Director need not be served notice </vt:lpstr>
      <vt:lpstr>B4.  Specific Allegation Necessary  </vt:lpstr>
      <vt:lpstr>C. Position of Independent Directors</vt:lpstr>
      <vt:lpstr>C1. Who is Independent Director</vt:lpstr>
      <vt:lpstr>C1. Who is Independent Director (Continued)</vt:lpstr>
      <vt:lpstr>C1. Who is Independent Director (Continued)</vt:lpstr>
      <vt:lpstr>C1. Who is Independent Director (Continued)</vt:lpstr>
      <vt:lpstr>C2. Liability under Companies Act</vt:lpstr>
      <vt:lpstr>C2. Liability under Companies Act (Continued)</vt:lpstr>
      <vt:lpstr>C3. Position under NI Act</vt:lpstr>
      <vt:lpstr>C4. Companies Act vs. NI Act</vt:lpstr>
      <vt:lpstr>C5. Suggested Action Points  </vt:lpstr>
      <vt:lpstr>Slide 25</vt:lpstr>
    </vt:vector>
  </TitlesOfParts>
  <Manager>Yogita Pant</Manager>
  <Company>Anil Chawla Law Associates LLP</Company>
  <LinksUpToDate>false</LinksUpToDate>
  <SharedDoc>false</SharedDoc>
  <HyperlinkBase>http://www.indialegalhelp.com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Liabilities of Directors under Negotiable Instruments Act</dc:title>
  <dc:subject>Cheque Bouncing in India</dc:subject>
  <dc:creator>Anil Chawla Yogita Pant</dc:creator>
  <cp:keywords>India law, cheque bouncing in India, check bouncing in India, liability of whole-time director in cheque bouncing case, liability of independent director, liability of non-executive director in case of dishonour of cheque, liability of entrepreneur in case of cheque returned by bank, officer in default in case of cheque bouncing, liability of officer in default in dishonour of cheque, liability of directors under Negotiable Instruments Act, liability of officers under section 138 of the Negotiable Instruments Act, Liability under section 138-141 of the Negotiable Instruments Act </cp:keywords>
  <dc:description>This presentation was used at a Workshop organized by Confederation of Indian Industry (CII). It discusses the legal provisions related to prosecution of directors in cases involving bouncing of cheques. It is of interest to entrepreneurs, directors of companies and corporate houses.</dc:description>
  <cp:lastModifiedBy>ANIL</cp:lastModifiedBy>
  <cp:revision>432</cp:revision>
  <dcterms:created xsi:type="dcterms:W3CDTF">2013-10-16T12:09:19Z</dcterms:created>
  <dcterms:modified xsi:type="dcterms:W3CDTF">2017-06-03T12:02:45Z</dcterms:modified>
  <cp:category>India Legal Help</cp:category>
  <cp:contentStatus>Public Document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filetime>2014-03-19T18:30:00Z</vt:filetime>
  </property>
  <property fmtid="{D5CDD505-2E9C-101B-9397-08002B2CF9AE}" pid="3" name="Editor">
    <vt:lpwstr>Yogita Pant</vt:lpwstr>
  </property>
  <property fmtid="{D5CDD505-2E9C-101B-9397-08002B2CF9AE}" pid="4" name="Language">
    <vt:lpwstr>English</vt:lpwstr>
  </property>
  <property fmtid="{D5CDD505-2E9C-101B-9397-08002B2CF9AE}" pid="5" name="Owner">
    <vt:lpwstr>English</vt:lpwstr>
  </property>
  <property fmtid="{D5CDD505-2E9C-101B-9397-08002B2CF9AE}" pid="6" name="Publisher">
    <vt:lpwstr>Anil Chawla Law Associates LLP</vt:lpwstr>
  </property>
  <property fmtid="{D5CDD505-2E9C-101B-9397-08002B2CF9AE}" pid="7" name="Checked by">
    <vt:lpwstr>Yogita Pant</vt:lpwstr>
  </property>
</Properties>
</file>