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handoutMasterIdLst>
    <p:handoutMasterId r:id="rId43"/>
  </p:handoutMasterIdLst>
  <p:sldIdLst>
    <p:sldId id="256" r:id="rId2"/>
    <p:sldId id="372" r:id="rId3"/>
    <p:sldId id="323" r:id="rId4"/>
    <p:sldId id="297" r:id="rId5"/>
    <p:sldId id="315" r:id="rId6"/>
    <p:sldId id="373" r:id="rId7"/>
    <p:sldId id="403" r:id="rId8"/>
    <p:sldId id="375" r:id="rId9"/>
    <p:sldId id="376" r:id="rId10"/>
    <p:sldId id="324" r:id="rId11"/>
    <p:sldId id="320" r:id="rId12"/>
    <p:sldId id="377" r:id="rId13"/>
    <p:sldId id="404" r:id="rId14"/>
    <p:sldId id="405" r:id="rId15"/>
    <p:sldId id="406" r:id="rId16"/>
    <p:sldId id="380" r:id="rId17"/>
    <p:sldId id="325" r:id="rId18"/>
    <p:sldId id="310" r:id="rId19"/>
    <p:sldId id="407" r:id="rId20"/>
    <p:sldId id="289" r:id="rId21"/>
    <p:sldId id="381" r:id="rId22"/>
    <p:sldId id="382" r:id="rId23"/>
    <p:sldId id="383" r:id="rId24"/>
    <p:sldId id="384" r:id="rId25"/>
    <p:sldId id="394" r:id="rId26"/>
    <p:sldId id="385" r:id="rId27"/>
    <p:sldId id="386" r:id="rId28"/>
    <p:sldId id="387" r:id="rId29"/>
    <p:sldId id="388" r:id="rId30"/>
    <p:sldId id="389" r:id="rId31"/>
    <p:sldId id="395" r:id="rId32"/>
    <p:sldId id="390" r:id="rId33"/>
    <p:sldId id="391" r:id="rId34"/>
    <p:sldId id="408" r:id="rId35"/>
    <p:sldId id="392" r:id="rId36"/>
    <p:sldId id="393" r:id="rId37"/>
    <p:sldId id="398" r:id="rId38"/>
    <p:sldId id="396" r:id="rId39"/>
    <p:sldId id="409" r:id="rId40"/>
    <p:sldId id="397" r:id="rId41"/>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108" d="100"/>
          <a:sy n="108" d="100"/>
        </p:scale>
        <p:origin x="1698"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740"/>
    </p:cViewPr>
  </p:sorterViewPr>
  <p:notesViewPr>
    <p:cSldViewPr>
      <p:cViewPr varScale="1">
        <p:scale>
          <a:sx n="58" d="100"/>
          <a:sy n="58" d="100"/>
        </p:scale>
        <p:origin x="-2856" y="-96"/>
      </p:cViewPr>
      <p:guideLst>
        <p:guide orient="horz" pos="2736"/>
        <p:guide pos="201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773362" cy="434975"/>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sz="quarter" idx="1"/>
          </p:nvPr>
        </p:nvSpPr>
        <p:spPr>
          <a:xfrm>
            <a:off x="3625852" y="1"/>
            <a:ext cx="2773362" cy="434975"/>
          </a:xfrm>
          <a:prstGeom prst="rect">
            <a:avLst/>
          </a:prstGeom>
        </p:spPr>
        <p:txBody>
          <a:bodyPr vert="horz" lIns="91426" tIns="45713" rIns="91426" bIns="45713" rtlCol="0"/>
          <a:lstStyle>
            <a:lvl1pPr algn="r">
              <a:defRPr sz="1200"/>
            </a:lvl1pPr>
          </a:lstStyle>
          <a:p>
            <a:fld id="{47633117-0598-4F66-B2F6-5CE00622B6A9}" type="datetimeFigureOut">
              <a:rPr lang="en-US" smtClean="0"/>
              <a:pPr/>
              <a:t>3/23/2021</a:t>
            </a:fld>
            <a:endParaRPr lang="en-US"/>
          </a:p>
        </p:txBody>
      </p:sp>
      <p:sp>
        <p:nvSpPr>
          <p:cNvPr id="4" name="Footer Placeholder 3"/>
          <p:cNvSpPr>
            <a:spLocks noGrp="1"/>
          </p:cNvSpPr>
          <p:nvPr>
            <p:ph type="ftr" sz="quarter" idx="2"/>
          </p:nvPr>
        </p:nvSpPr>
        <p:spPr>
          <a:xfrm>
            <a:off x="2" y="8250240"/>
            <a:ext cx="2773362" cy="434975"/>
          </a:xfrm>
          <a:prstGeom prst="rect">
            <a:avLst/>
          </a:prstGeom>
        </p:spPr>
        <p:txBody>
          <a:bodyPr vert="horz" lIns="91426" tIns="45713" rIns="91426"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625852" y="8250240"/>
            <a:ext cx="2773362" cy="434975"/>
          </a:xfrm>
          <a:prstGeom prst="rect">
            <a:avLst/>
          </a:prstGeom>
        </p:spPr>
        <p:txBody>
          <a:bodyPr vert="horz" lIns="91426" tIns="45713" rIns="91426" bIns="45713" rtlCol="0" anchor="b"/>
          <a:lstStyle>
            <a:lvl1pPr algn="r">
              <a:defRPr sz="1200"/>
            </a:lvl1pPr>
          </a:lstStyle>
          <a:p>
            <a:fld id="{7FFD2BEB-09B3-4500-BDB8-13FD8EAC062F}" type="slidenum">
              <a:rPr lang="en-US" smtClean="0"/>
              <a:pPr/>
              <a:t>‹#›</a:t>
            </a:fld>
            <a:endParaRPr lang="en-US"/>
          </a:p>
        </p:txBody>
      </p:sp>
    </p:spTree>
    <p:extLst>
      <p:ext uri="{BB962C8B-B14F-4D97-AF65-F5344CB8AC3E}">
        <p14:creationId xmlns:p14="http://schemas.microsoft.com/office/powerpoint/2010/main" val="31769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4340"/>
          </a:xfrm>
          <a:prstGeom prst="rect">
            <a:avLst/>
          </a:prstGeom>
        </p:spPr>
        <p:txBody>
          <a:bodyPr vert="horz" lIns="86188" tIns="43095" rIns="86188" bIns="43095" rtlCol="0"/>
          <a:lstStyle>
            <a:lvl1pPr algn="l">
              <a:defRPr sz="1200"/>
            </a:lvl1pPr>
          </a:lstStyle>
          <a:p>
            <a:endParaRPr lang="en-US"/>
          </a:p>
        </p:txBody>
      </p:sp>
      <p:sp>
        <p:nvSpPr>
          <p:cNvPr id="3" name="Date Placeholder 2"/>
          <p:cNvSpPr>
            <a:spLocks noGrp="1"/>
          </p:cNvSpPr>
          <p:nvPr>
            <p:ph type="dt" idx="1"/>
          </p:nvPr>
        </p:nvSpPr>
        <p:spPr>
          <a:xfrm>
            <a:off x="3625640" y="1"/>
            <a:ext cx="2773680" cy="434340"/>
          </a:xfrm>
          <a:prstGeom prst="rect">
            <a:avLst/>
          </a:prstGeom>
        </p:spPr>
        <p:txBody>
          <a:bodyPr vert="horz" lIns="86188" tIns="43095" rIns="86188" bIns="43095" rtlCol="0"/>
          <a:lstStyle>
            <a:lvl1pPr algn="r">
              <a:defRPr sz="1200"/>
            </a:lvl1pPr>
          </a:lstStyle>
          <a:p>
            <a:fld id="{FDB7D88C-CDFB-4444-8D2B-CCD1F19CBB5C}" type="datetimeFigureOut">
              <a:rPr lang="en-US" smtClean="0"/>
              <a:pPr/>
              <a:t>3/23/2021</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188" tIns="43095" rIns="86188" bIns="43095" rtlCol="0" anchor="ctr"/>
          <a:lstStyle/>
          <a:p>
            <a:endParaRPr lang="en-US"/>
          </a:p>
        </p:txBody>
      </p:sp>
      <p:sp>
        <p:nvSpPr>
          <p:cNvPr id="5" name="Notes Placeholder 4"/>
          <p:cNvSpPr>
            <a:spLocks noGrp="1"/>
          </p:cNvSpPr>
          <p:nvPr>
            <p:ph type="body" sz="quarter" idx="3"/>
          </p:nvPr>
        </p:nvSpPr>
        <p:spPr>
          <a:xfrm>
            <a:off x="640081" y="4126230"/>
            <a:ext cx="5120639" cy="3909060"/>
          </a:xfrm>
          <a:prstGeom prst="rect">
            <a:avLst/>
          </a:prstGeom>
        </p:spPr>
        <p:txBody>
          <a:bodyPr vert="horz" lIns="86188" tIns="43095" rIns="86188" bIns="430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5"/>
            <a:ext cx="2773680" cy="434340"/>
          </a:xfrm>
          <a:prstGeom prst="rect">
            <a:avLst/>
          </a:prstGeom>
        </p:spPr>
        <p:txBody>
          <a:bodyPr vert="horz" lIns="86188" tIns="43095" rIns="86188" bIns="43095" rtlCol="0" anchor="b"/>
          <a:lstStyle>
            <a:lvl1pPr algn="l">
              <a:defRPr sz="1200"/>
            </a:lvl1pPr>
          </a:lstStyle>
          <a:p>
            <a:endParaRPr lang="en-US"/>
          </a:p>
        </p:txBody>
      </p:sp>
      <p:sp>
        <p:nvSpPr>
          <p:cNvPr id="7" name="Slide Number Placeholder 6"/>
          <p:cNvSpPr>
            <a:spLocks noGrp="1"/>
          </p:cNvSpPr>
          <p:nvPr>
            <p:ph type="sldNum" sz="quarter" idx="5"/>
          </p:nvPr>
        </p:nvSpPr>
        <p:spPr>
          <a:xfrm>
            <a:off x="3625640" y="8250955"/>
            <a:ext cx="2773680" cy="434340"/>
          </a:xfrm>
          <a:prstGeom prst="rect">
            <a:avLst/>
          </a:prstGeom>
        </p:spPr>
        <p:txBody>
          <a:bodyPr vert="horz" lIns="86188" tIns="43095" rIns="86188" bIns="43095" rtlCol="0" anchor="b"/>
          <a:lstStyle>
            <a:lvl1pPr algn="r">
              <a:defRPr sz="1200"/>
            </a:lvl1pPr>
          </a:lstStyle>
          <a:p>
            <a:fld id="{B77F9F3A-20E2-4CE8-8C37-34D35A043D2E}" type="slidenum">
              <a:rPr lang="en-US" smtClean="0"/>
              <a:pPr/>
              <a:t>‹#›</a:t>
            </a:fld>
            <a:endParaRPr lang="en-US"/>
          </a:p>
        </p:txBody>
      </p:sp>
    </p:spTree>
    <p:extLst>
      <p:ext uri="{BB962C8B-B14F-4D97-AF65-F5344CB8AC3E}">
        <p14:creationId xmlns:p14="http://schemas.microsoft.com/office/powerpoint/2010/main" val="4291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library.symlaw.ac.in:2062/Members/NoteView.aspx?enc=SlRYVC0wMDAyNzY2MjUxJiYmJiY0MCYmJiYmQnJvd3NlJiYmJiZmdWxsc2NyZWVu#FN0216" TargetMode="External"/><Relationship Id="rId3" Type="http://schemas.openxmlformats.org/officeDocument/2006/relationships/hyperlink" Target="https://elibrary.symlaw.ac.in:2062/Members/NoteView.aspx?enc=SlRYVC0wMDAyNzY2MjUxJiYmJiY0MCYmJiYmQnJvd3NlJiYmJiZmdWxsc2NyZWVu#FN0211" TargetMode="External"/><Relationship Id="rId7" Type="http://schemas.openxmlformats.org/officeDocument/2006/relationships/hyperlink" Target="https://elibrary.symlaw.ac.in:2062/Members/NoteView.aspx?enc=SlRYVC0wMDAyNzY2MjUxJiYmJiY0MCYmJiYmQnJvd3NlJiYmJiZmdWxsc2NyZWVu#FN0215"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library.symlaw.ac.in:2062/Members/NoteView.aspx?enc=SlRYVC0wMDAyNzY2MjUxJiYmJiY0MCYmJiYmQnJvd3NlJiYmJiZmdWxsc2NyZWVu#FN0214" TargetMode="External"/><Relationship Id="rId5" Type="http://schemas.openxmlformats.org/officeDocument/2006/relationships/hyperlink" Target="https://elibrary.symlaw.ac.in:2062/Members/NoteView.aspx?enc=SlRYVC0wMDAyNzY2MjUxJiYmJiY0MCYmJiYmQnJvd3NlJiYmJiZmdWxsc2NyZWVu#FN0213" TargetMode="External"/><Relationship Id="rId4" Type="http://schemas.openxmlformats.org/officeDocument/2006/relationships/hyperlink" Target="https://elibrary.symlaw.ac.in:2062/Members/NoteView.aspx?enc=SlRYVC0wMDAyNzY2MjUxJiYmJiY0MCYmJiYmQnJvd3NlJiYmJiZmdWxsc2NyZWVu#FN02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77F9F3A-20E2-4CE8-8C37-34D35A043D2E}" type="slidenum">
              <a:rPr lang="en-US" smtClean="0"/>
              <a:pPr/>
              <a:t>24</a:t>
            </a:fld>
            <a:endParaRPr lang="en-US"/>
          </a:p>
        </p:txBody>
      </p:sp>
    </p:spTree>
    <p:extLst>
      <p:ext uri="{BB962C8B-B14F-4D97-AF65-F5344CB8AC3E}">
        <p14:creationId xmlns:p14="http://schemas.microsoft.com/office/powerpoint/2010/main" val="16873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000000"/>
                </a:solidFill>
                <a:effectLst/>
                <a:latin typeface="Open Sans"/>
              </a:rPr>
              <a:t>(3) If a company fails to file the copy of the financial statements under sub-section (1) or sub-section (2), as the case may be, before the expiry of the period specified </a:t>
            </a:r>
            <a:r>
              <a:rPr lang="en-US" b="0" i="0" u="none" strike="noStrike" baseline="30000" dirty="0">
                <a:solidFill>
                  <a:srgbClr val="0000FF"/>
                </a:solidFill>
                <a:effectLst/>
                <a:latin typeface="Open Sans"/>
                <a:hlinkClick r:id="rId3" tooltip="210. Subs. for “in Section 403” by Act 1 of 2018, S. 39(iii) (w.e.f. 7-5-2018)."/>
              </a:rPr>
              <a:t>210</a:t>
            </a:r>
            <a:r>
              <a:rPr lang="en-US" b="0" i="0" dirty="0">
                <a:solidFill>
                  <a:srgbClr val="000000"/>
                </a:solidFill>
                <a:effectLst/>
                <a:latin typeface="Open Sans"/>
              </a:rPr>
              <a:t>[therein], the company shall be </a:t>
            </a:r>
            <a:r>
              <a:rPr lang="en-US" b="0" i="0" u="none" strike="noStrike" baseline="30000" dirty="0">
                <a:solidFill>
                  <a:srgbClr val="0000FF"/>
                </a:solidFill>
                <a:effectLst/>
                <a:latin typeface="Open Sans"/>
                <a:hlinkClick r:id="rId4" tooltip="211. Subs. for “punishable with fine” by Act 22 of 2019, S. 22(a) (w.r.e.f. 2-11-2018)."/>
              </a:rPr>
              <a:t>211</a:t>
            </a:r>
            <a:r>
              <a:rPr lang="en-US" b="0" i="0" dirty="0">
                <a:solidFill>
                  <a:srgbClr val="000000"/>
                </a:solidFill>
                <a:effectLst/>
                <a:latin typeface="Open Sans"/>
              </a:rPr>
              <a:t>[liable to a penalty] of </a:t>
            </a:r>
            <a:r>
              <a:rPr lang="en-US" b="0" i="0" u="none" strike="noStrike" baseline="30000" dirty="0">
                <a:solidFill>
                  <a:srgbClr val="0000FF"/>
                </a:solidFill>
                <a:effectLst/>
                <a:latin typeface="Open Sans"/>
                <a:hlinkClick r:id="rId5" tooltip="212. Subs. for “one thousand rupees for every day during which the failure continues but which shall not be more than ten lakh rupees” by Act 29 of 2020, S. 28(a) (w.e.f. 21-12-2020)."/>
              </a:rPr>
              <a:t>212</a:t>
            </a:r>
            <a:r>
              <a:rPr lang="en-US" b="0" i="0" dirty="0">
                <a:solidFill>
                  <a:srgbClr val="000000"/>
                </a:solidFill>
                <a:effectLst/>
                <a:latin typeface="Open Sans"/>
              </a:rPr>
              <a:t>[ten thousand rupees and in case of continuing failure, with a further penalty of one hundred rupees for each day during which such failure continues, subject to a maximum of two lakh rupees,] and the managing director and the Chief Financial Officer of the company, if any, and, in the absence of the managing director and the Chief Financial Officer, any other director who is charged by the Board with the responsibility of complying with the provisions of this section, and, in the absence of any such director, all the directors of the company, shall be </a:t>
            </a:r>
            <a:r>
              <a:rPr lang="en-US" b="0" i="0" u="none" strike="noStrike" baseline="30000" dirty="0">
                <a:solidFill>
                  <a:srgbClr val="0000FF"/>
                </a:solidFill>
                <a:effectLst/>
                <a:latin typeface="Open Sans"/>
                <a:hlinkClick r:id="rId6" tooltip="213. Subs. for “punishable with imprisonment for a term which may extend to six months or with fine which shall not be less than one lakh rupees but which may extend to five lakh rupees, or with both” by Act 22 of 2019, S. 22(b) (w.r.e.f. 2-11-2018)."/>
              </a:rPr>
              <a:t>213</a:t>
            </a:r>
            <a:r>
              <a:rPr lang="en-US" b="0" i="0" dirty="0">
                <a:solidFill>
                  <a:srgbClr val="000000"/>
                </a:solidFill>
                <a:effectLst/>
                <a:latin typeface="Open Sans"/>
              </a:rPr>
              <a:t>[shall be liable to a penalty of </a:t>
            </a:r>
            <a:r>
              <a:rPr lang="en-US" b="0" i="0" u="none" strike="noStrike" baseline="30000" dirty="0">
                <a:solidFill>
                  <a:srgbClr val="0000FF"/>
                </a:solidFill>
                <a:effectLst/>
                <a:latin typeface="Open Sans"/>
                <a:hlinkClick r:id="rId7" tooltip="214. Subs. for “one lakh rupees” by Act 29 of 2020, S. 28(b) (w.e.f. 21-12-2020)."/>
              </a:rPr>
              <a:t>214</a:t>
            </a:r>
            <a:r>
              <a:rPr lang="en-US" b="0" i="0" dirty="0">
                <a:solidFill>
                  <a:srgbClr val="000000"/>
                </a:solidFill>
                <a:effectLst/>
                <a:latin typeface="Open Sans"/>
              </a:rPr>
              <a:t>[ten thousand rupees] and in case of continuing failure, with a further penalty of one hundred rupees for each day after the first during which such failure continues, subject to a maximum of </a:t>
            </a:r>
            <a:r>
              <a:rPr lang="en-US" b="0" i="0" u="none" strike="noStrike" baseline="30000" dirty="0">
                <a:solidFill>
                  <a:srgbClr val="0000FF"/>
                </a:solidFill>
                <a:effectLst/>
                <a:latin typeface="Open Sans"/>
                <a:hlinkClick r:id="rId8" tooltip="215. Subs. for “five lakh rupees” by Act 29 of 2020, S. 28(c) (w.e.f. 21-12-2020)."/>
              </a:rPr>
              <a:t>215</a:t>
            </a:r>
            <a:r>
              <a:rPr lang="en-US" b="0" i="0" dirty="0">
                <a:solidFill>
                  <a:srgbClr val="000000"/>
                </a:solidFill>
                <a:effectLst/>
                <a:latin typeface="Open Sans"/>
              </a:rPr>
              <a:t>[fifty thousand rupees]].</a:t>
            </a:r>
            <a:endParaRPr lang="en-IN" dirty="0"/>
          </a:p>
        </p:txBody>
      </p:sp>
      <p:sp>
        <p:nvSpPr>
          <p:cNvPr id="4" name="Slide Number Placeholder 3"/>
          <p:cNvSpPr>
            <a:spLocks noGrp="1"/>
          </p:cNvSpPr>
          <p:nvPr>
            <p:ph type="sldNum" sz="quarter" idx="5"/>
          </p:nvPr>
        </p:nvSpPr>
        <p:spPr/>
        <p:txBody>
          <a:bodyPr/>
          <a:lstStyle/>
          <a:p>
            <a:fld id="{B77F9F3A-20E2-4CE8-8C37-34D35A043D2E}" type="slidenum">
              <a:rPr lang="en-US" smtClean="0"/>
              <a:pPr/>
              <a:t>27</a:t>
            </a:fld>
            <a:endParaRPr lang="en-US"/>
          </a:p>
        </p:txBody>
      </p:sp>
    </p:spTree>
    <p:extLst>
      <p:ext uri="{BB962C8B-B14F-4D97-AF65-F5344CB8AC3E}">
        <p14:creationId xmlns:p14="http://schemas.microsoft.com/office/powerpoint/2010/main" val="47524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r>
              <a:rPr lang="en-US"/>
              <a:t>March 2021</a:t>
            </a:r>
          </a:p>
        </p:txBody>
      </p:sp>
      <p:sp>
        <p:nvSpPr>
          <p:cNvPr id="19" name="Footer Placeholder 18"/>
          <p:cNvSpPr>
            <a:spLocks noGrp="1"/>
          </p:cNvSpPr>
          <p:nvPr>
            <p:ph type="ftr" sz="quarter" idx="11"/>
          </p:nvPr>
        </p:nvSpPr>
        <p:spPr/>
        <p:txBody>
          <a:bodyPr/>
          <a:lstStyle/>
          <a:p>
            <a:r>
              <a:rPr lang="en-US"/>
              <a:t>www.indialegalhelp.com</a:t>
            </a:r>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March 2021</a:t>
            </a:r>
          </a:p>
        </p:txBody>
      </p:sp>
      <p:sp>
        <p:nvSpPr>
          <p:cNvPr id="8" name="Footer Placeholder 7"/>
          <p:cNvSpPr>
            <a:spLocks noGrp="1"/>
          </p:cNvSpPr>
          <p:nvPr>
            <p:ph type="ftr" sz="quarter" idx="11"/>
          </p:nvPr>
        </p:nvSpPr>
        <p:spPr/>
        <p:txBody>
          <a:bodyPr/>
          <a:lstStyle/>
          <a:p>
            <a:r>
              <a:rPr lang="en-US"/>
              <a:t>www.indialegalhelp.com</a:t>
            </a:r>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March 2021</a:t>
            </a:r>
          </a:p>
        </p:txBody>
      </p:sp>
      <p:sp>
        <p:nvSpPr>
          <p:cNvPr id="4" name="Footer Placeholder 3"/>
          <p:cNvSpPr>
            <a:spLocks noGrp="1"/>
          </p:cNvSpPr>
          <p:nvPr>
            <p:ph type="ftr" sz="quarter" idx="11"/>
          </p:nvPr>
        </p:nvSpPr>
        <p:spPr/>
        <p:txBody>
          <a:bodyPr/>
          <a:lstStyle/>
          <a:p>
            <a:r>
              <a:rPr lang="en-US"/>
              <a:t>www.indialegalhelp.com</a:t>
            </a:r>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2021</a:t>
            </a:r>
          </a:p>
        </p:txBody>
      </p:sp>
      <p:sp>
        <p:nvSpPr>
          <p:cNvPr id="3" name="Footer Placeholder 2"/>
          <p:cNvSpPr>
            <a:spLocks noGrp="1"/>
          </p:cNvSpPr>
          <p:nvPr>
            <p:ph type="ftr" sz="quarter" idx="11"/>
          </p:nvPr>
        </p:nvSpPr>
        <p:spPr/>
        <p:txBody>
          <a:bodyPr/>
          <a:lstStyle/>
          <a:p>
            <a:r>
              <a:rPr lang="en-US"/>
              <a:t>www.indialegalhelp.com</a:t>
            </a:r>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March 2021</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www.indialegalhelp.com</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hyperlink" Target="http://www.indialegalhelp.com/files/indicativerate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524000"/>
          </a:xfrm>
        </p:spPr>
        <p:txBody>
          <a:bodyPr>
            <a:normAutofit/>
          </a:bodyPr>
          <a:lstStyle/>
          <a:p>
            <a:r>
              <a:rPr lang="en-US" sz="2400" b="1" dirty="0">
                <a:solidFill>
                  <a:schemeClr val="tx2"/>
                </a:solidFill>
                <a:latin typeface="Arial" pitchFamily="34" charset="0"/>
                <a:cs typeface="Arial" pitchFamily="34" charset="0"/>
              </a:rPr>
              <a:t>Liabilities of Directors </a:t>
            </a:r>
            <a:br>
              <a:rPr lang="en-US" sz="2400" b="1" dirty="0">
                <a:solidFill>
                  <a:schemeClr val="tx2"/>
                </a:solidFill>
                <a:latin typeface="Arial" pitchFamily="34" charset="0"/>
                <a:cs typeface="Arial" pitchFamily="34" charset="0"/>
              </a:rPr>
            </a:br>
            <a:r>
              <a:rPr lang="en-US" sz="2400" b="1" dirty="0">
                <a:solidFill>
                  <a:schemeClr val="tx2"/>
                </a:solidFill>
                <a:latin typeface="Arial" pitchFamily="34" charset="0"/>
                <a:cs typeface="Arial" pitchFamily="34" charset="0"/>
              </a:rPr>
              <a:t>under</a:t>
            </a:r>
            <a:br>
              <a:rPr lang="en-US" sz="2400" b="1" dirty="0">
                <a:solidFill>
                  <a:schemeClr val="tx2"/>
                </a:solidFill>
                <a:latin typeface="Arial" pitchFamily="34" charset="0"/>
                <a:cs typeface="Arial" pitchFamily="34" charset="0"/>
              </a:rPr>
            </a:br>
            <a:r>
              <a:rPr lang="en-US" sz="2400" b="1" dirty="0">
                <a:solidFill>
                  <a:schemeClr val="tx2"/>
                </a:solidFill>
                <a:latin typeface="Arial" pitchFamily="34" charset="0"/>
                <a:cs typeface="Arial" pitchFamily="34" charset="0"/>
              </a:rPr>
              <a:t>The Companies Act 2013</a:t>
            </a:r>
            <a:br>
              <a:rPr lang="en-US" sz="2400" b="1" dirty="0">
                <a:solidFill>
                  <a:schemeClr val="tx2"/>
                </a:solidFill>
                <a:latin typeface="Arial" pitchFamily="34" charset="0"/>
                <a:cs typeface="Arial" pitchFamily="34" charset="0"/>
              </a:rPr>
            </a:br>
            <a:r>
              <a:rPr lang="en-US" sz="1400" dirty="0">
                <a:solidFill>
                  <a:schemeClr val="tx1"/>
                </a:solidFill>
                <a:effectLst/>
                <a:latin typeface="Arial" pitchFamily="34" charset="0"/>
                <a:cs typeface="Arial" pitchFamily="34" charset="0"/>
              </a:rPr>
              <a:t>(As amended by The Companies Amendment Act, 2020) </a:t>
            </a:r>
          </a:p>
        </p:txBody>
      </p:sp>
      <p:sp>
        <p:nvSpPr>
          <p:cNvPr id="3" name="Subtitle 2"/>
          <p:cNvSpPr>
            <a:spLocks noGrp="1"/>
          </p:cNvSpPr>
          <p:nvPr>
            <p:ph type="subTitle" idx="1"/>
          </p:nvPr>
        </p:nvSpPr>
        <p:spPr>
          <a:xfrm>
            <a:off x="533400" y="2514600"/>
            <a:ext cx="7854696" cy="1676400"/>
          </a:xfrm>
        </p:spPr>
        <p:txBody>
          <a:bodyPr>
            <a:normAutofit/>
          </a:bodyPr>
          <a:lstStyle/>
          <a:p>
            <a:endParaRPr lang="en-US" sz="1200" b="1" dirty="0">
              <a:latin typeface="Arial" pitchFamily="34" charset="0"/>
              <a:cs typeface="Arial" pitchFamily="34" charset="0"/>
            </a:endParaRPr>
          </a:p>
          <a:p>
            <a:r>
              <a:rPr lang="en-US" sz="1050" dirty="0">
                <a:latin typeface="Arial" pitchFamily="34" charset="0"/>
                <a:cs typeface="Arial" pitchFamily="34" charset="0"/>
              </a:rPr>
              <a:t>Fourth Edition – March 2021</a:t>
            </a:r>
          </a:p>
          <a:p>
            <a:r>
              <a:rPr lang="en-US" sz="1050" dirty="0">
                <a:solidFill>
                  <a:schemeClr val="tx1"/>
                </a:solidFill>
                <a:latin typeface="Arial" pitchFamily="34" charset="0"/>
                <a:cs typeface="Arial" pitchFamily="34" charset="0"/>
              </a:rPr>
              <a:t>First Edition – August 2015</a:t>
            </a:r>
          </a:p>
          <a:p>
            <a:endParaRPr lang="en-US" sz="1200" dirty="0">
              <a:latin typeface="Arial" pitchFamily="34" charset="0"/>
              <a:cs typeface="Arial" pitchFamily="34" charset="0"/>
            </a:endParaRPr>
          </a:p>
          <a:p>
            <a:r>
              <a:rPr lang="en-US" sz="1600" dirty="0">
                <a:latin typeface="Arial" pitchFamily="34" charset="0"/>
                <a:cs typeface="Arial" pitchFamily="34" charset="0"/>
              </a:rPr>
              <a:t>Anil Chawla Law Associates LLP</a:t>
            </a:r>
            <a:br>
              <a:rPr lang="en-US" sz="1600" dirty="0">
                <a:latin typeface="Arial" pitchFamily="34" charset="0"/>
                <a:cs typeface="Arial" pitchFamily="34" charset="0"/>
              </a:rPr>
            </a:br>
            <a:r>
              <a:rPr lang="en-US" sz="1600" dirty="0">
                <a:latin typeface="Arial" pitchFamily="34" charset="0"/>
                <a:cs typeface="Arial" pitchFamily="34" charset="0"/>
              </a:rPr>
              <a:t>www.indialegalhelp.com</a:t>
            </a:r>
            <a:endParaRPr lang="en-US" sz="1600" dirty="0">
              <a:solidFill>
                <a:schemeClr val="tx1"/>
              </a:solidFill>
              <a:latin typeface="Arial" pitchFamily="34" charset="0"/>
              <a:cs typeface="Arial" pitchFamily="34" charset="0"/>
            </a:endParaRPr>
          </a:p>
        </p:txBody>
      </p:sp>
      <p:sp>
        <p:nvSpPr>
          <p:cNvPr id="4" name="TextBox 3"/>
          <p:cNvSpPr txBox="1"/>
          <p:nvPr/>
        </p:nvSpPr>
        <p:spPr>
          <a:xfrm>
            <a:off x="533400" y="6165273"/>
            <a:ext cx="7848600" cy="415498"/>
          </a:xfrm>
          <a:prstGeom prst="rect">
            <a:avLst/>
          </a:prstGeom>
          <a:noFill/>
        </p:spPr>
        <p:txBody>
          <a:bodyPr wrap="square" rtlCol="0">
            <a:spAutoFit/>
          </a:bodyPr>
          <a:lstStyle/>
          <a:p>
            <a:pPr algn="just"/>
            <a:r>
              <a:rPr lang="en-US" sz="1050" dirty="0">
                <a:solidFill>
                  <a:schemeClr val="tx1">
                    <a:lumMod val="75000"/>
                  </a:schemeClr>
                </a:solidFill>
                <a:latin typeface="Arial" pitchFamily="34" charset="0"/>
                <a:cs typeface="Arial" pitchFamily="34" charset="0"/>
              </a:rPr>
              <a:t>This Presentation gives only an indication of the various provisions related to penalties and punishments for Directors under The Companies Act, 2013 of India.  It is not intended to be either complete or exhaustive narration of the subject.</a:t>
            </a:r>
          </a:p>
        </p:txBody>
      </p:sp>
      <p:sp>
        <p:nvSpPr>
          <p:cNvPr id="5" name="Rectangle 4"/>
          <p:cNvSpPr/>
          <p:nvPr/>
        </p:nvSpPr>
        <p:spPr>
          <a:xfrm>
            <a:off x="533400" y="4419600"/>
            <a:ext cx="7772400" cy="1477328"/>
          </a:xfrm>
          <a:prstGeom prst="rect">
            <a:avLst/>
          </a:prstGeom>
        </p:spPr>
        <p:txBody>
          <a:bodyPr wrap="square">
            <a:spAutoFit/>
          </a:bodyPr>
          <a:lstStyle/>
          <a:p>
            <a:pPr lvl="0">
              <a:spcBef>
                <a:spcPts val="600"/>
              </a:spcBef>
              <a:spcAft>
                <a:spcPts val="600"/>
              </a:spcAft>
            </a:pPr>
            <a:r>
              <a:rPr lang="en-US" sz="1000" dirty="0">
                <a:solidFill>
                  <a:prstClr val="white">
                    <a:lumMod val="75000"/>
                  </a:prstClr>
                </a:solidFill>
                <a:latin typeface="Arial" pitchFamily="34" charset="0"/>
                <a:cs typeface="Arial" pitchFamily="34" charset="0"/>
              </a:rPr>
              <a:t>Anil Chawla Law Associates LLP is registered with limited liability and bears LLPIN AAA‑8450.</a:t>
            </a:r>
          </a:p>
          <a:p>
            <a:pPr lvl="0" algn="just">
              <a:spcBef>
                <a:spcPts val="600"/>
              </a:spcBef>
              <a:spcAft>
                <a:spcPts val="600"/>
              </a:spcAft>
            </a:pPr>
            <a:r>
              <a:rPr lang="en-US" sz="1000" dirty="0">
                <a:solidFill>
                  <a:prstClr val="white">
                    <a:lumMod val="75000"/>
                  </a:prstClr>
                </a:solidFill>
                <a:latin typeface="Arial" pitchFamily="34" charset="0"/>
                <a:cs typeface="Arial" pitchFamily="34" charset="0"/>
              </a:rPr>
              <a:t>This Presentation is an academic exercise. It does not offer any advice or suggestion to any individual or firm or company. </a:t>
            </a:r>
            <a:r>
              <a:rPr lang="en-IN" sz="1000" dirty="0">
                <a:solidFill>
                  <a:prstClr val="white">
                    <a:lumMod val="75000"/>
                  </a:prst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Chawla Law Associates LLP does not accept any liability, either direct or indirect, with regard to any damages / consequences / results arising due to use of the information contained in this Presentation.</a:t>
            </a:r>
          </a:p>
          <a:p>
            <a:pPr lvl="0">
              <a:spcBef>
                <a:spcPts val="600"/>
              </a:spcBef>
              <a:spcAft>
                <a:spcPts val="600"/>
              </a:spcAft>
            </a:pPr>
            <a:r>
              <a:rPr lang="en-IN" sz="1000" dirty="0">
                <a:solidFill>
                  <a:prstClr val="white">
                    <a:lumMod val="75000"/>
                  </a:prstClr>
                </a:solidFill>
                <a:latin typeface="Arial" pitchFamily="34" charset="0"/>
                <a:cs typeface="Arial" pitchFamily="34" charset="0"/>
              </a:rPr>
              <a:t>Copyright – Anil Chawla Law Associates LLP, 2021</a:t>
            </a:r>
            <a:endParaRPr lang="en-US" sz="1000" dirty="0">
              <a:solidFill>
                <a:prstClr val="white">
                  <a:lumMod val="75000"/>
                </a:prst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a:latin typeface="Arial" pitchFamily="34" charset="0"/>
                <a:cs typeface="Arial" pitchFamily="34" charset="0"/>
              </a:rPr>
              <a:t>B.	Some Relevant Provisions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857936"/>
          </a:xfrm>
        </p:spPr>
        <p:txBody>
          <a:bodyPr>
            <a:normAutofit/>
          </a:bodyPr>
          <a:lstStyle/>
          <a:p>
            <a:pPr>
              <a:spcBef>
                <a:spcPts val="1200"/>
              </a:spcBef>
              <a:spcAft>
                <a:spcPts val="1200"/>
              </a:spcAft>
              <a:tabLst>
                <a:tab pos="731520" algn="l"/>
              </a:tabLst>
            </a:pPr>
            <a:r>
              <a:rPr lang="en-US" sz="2000" dirty="0">
                <a:latin typeface="Arial" pitchFamily="34" charset="0"/>
                <a:cs typeface="Arial" pitchFamily="34" charset="0"/>
              </a:rPr>
              <a:t>B1.	Duties of Directors</a:t>
            </a:r>
          </a:p>
          <a:p>
            <a:pPr>
              <a:spcBef>
                <a:spcPts val="1200"/>
              </a:spcBef>
              <a:spcAft>
                <a:spcPts val="1200"/>
              </a:spcAft>
              <a:tabLst>
                <a:tab pos="731520" algn="l"/>
              </a:tabLst>
            </a:pPr>
            <a:r>
              <a:rPr lang="en-US" sz="2000" dirty="0">
                <a:latin typeface="Arial" pitchFamily="34" charset="0"/>
                <a:cs typeface="Arial" pitchFamily="34" charset="0"/>
              </a:rPr>
              <a:t>B2.	Disqualification to be a Director</a:t>
            </a:r>
          </a:p>
          <a:p>
            <a:pPr>
              <a:spcBef>
                <a:spcPts val="1200"/>
              </a:spcBef>
              <a:spcAft>
                <a:spcPts val="1200"/>
              </a:spcAft>
              <a:tabLst>
                <a:tab pos="731520" algn="l"/>
              </a:tabLst>
            </a:pPr>
            <a:r>
              <a:rPr lang="en-US" sz="2000" dirty="0">
                <a:latin typeface="Arial" pitchFamily="34" charset="0"/>
                <a:cs typeface="Arial" pitchFamily="34" charset="0"/>
              </a:rPr>
              <a:t>B3.	Cognizable Offences with No Bail</a:t>
            </a:r>
          </a:p>
          <a:p>
            <a:pPr>
              <a:spcBef>
                <a:spcPts val="1200"/>
              </a:spcBef>
              <a:spcAft>
                <a:spcPts val="1200"/>
              </a:spcAft>
              <a:tabLst>
                <a:tab pos="731520" algn="l"/>
              </a:tabLst>
            </a:pPr>
            <a:r>
              <a:rPr lang="en-US" sz="2000" dirty="0">
                <a:latin typeface="Arial" pitchFamily="34" charset="0"/>
                <a:cs typeface="Arial" pitchFamily="34" charset="0"/>
              </a:rPr>
              <a:t>B4.	Protection of Independent Directors	</a:t>
            </a:r>
          </a:p>
          <a:p>
            <a:endParaRPr lang="en-US" sz="2000" dirty="0"/>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a:latin typeface="Arial" pitchFamily="34" charset="0"/>
                <a:cs typeface="Arial" pitchFamily="34" charset="0"/>
              </a:rPr>
              <a:t>B1.  Duties of Director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304800" y="1828800"/>
            <a:ext cx="8458200" cy="45577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a:latin typeface="Arial" pitchFamily="34" charset="0"/>
                <a:cs typeface="Arial" pitchFamily="34" charset="0"/>
              </a:rPr>
              <a:t>B1.  Duties of Director </a:t>
            </a:r>
            <a:r>
              <a:rPr lang="en-US" sz="2000" b="1" dirty="0">
                <a:latin typeface="Arial" pitchFamily="34" charset="0"/>
                <a:cs typeface="Arial" pitchFamily="34" charset="0"/>
              </a:rPr>
              <a:t>(Continued)</a:t>
            </a:r>
            <a:r>
              <a:rPr lang="en-US" sz="2800" b="1" dirty="0">
                <a:latin typeface="Arial" pitchFamily="34" charset="0"/>
                <a:cs typeface="Arial" pitchFamily="34" charset="0"/>
              </a:rPr>
              <a:t>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1704974"/>
            <a:ext cx="8610600" cy="4010025"/>
          </a:xfrm>
          <a:prstGeom prst="rect">
            <a:avLst/>
          </a:prstGeom>
          <a:noFill/>
          <a:ln w="9525">
            <a:noFill/>
            <a:miter lim="800000"/>
            <a:headEnd/>
            <a:tailEnd/>
          </a:ln>
        </p:spPr>
      </p:pic>
      <p:sp>
        <p:nvSpPr>
          <p:cNvPr id="3" name="TextBox 2">
            <a:extLst>
              <a:ext uri="{FF2B5EF4-FFF2-40B4-BE49-F238E27FC236}">
                <a16:creationId xmlns:a16="http://schemas.microsoft.com/office/drawing/2014/main" id="{CA641D64-A68E-4749-BA6C-E9CE039A1310}"/>
              </a:ext>
            </a:extLst>
          </p:cNvPr>
          <p:cNvSpPr txBox="1"/>
          <p:nvPr/>
        </p:nvSpPr>
        <p:spPr>
          <a:xfrm>
            <a:off x="381000" y="5943600"/>
            <a:ext cx="20574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Section 166</a:t>
            </a:r>
            <a:endParaRPr lang="en-IN" sz="14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r>
              <a:rPr lang="en-US" sz="2800" b="1" dirty="0">
                <a:latin typeface="Arial" pitchFamily="34" charset="0"/>
                <a:cs typeface="Arial" pitchFamily="34" charset="0"/>
              </a:rPr>
              <a:t>B2.	Disqualification to be a Director</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2" name="TextBox 11"/>
          <p:cNvSpPr txBox="1"/>
          <p:nvPr/>
        </p:nvSpPr>
        <p:spPr>
          <a:xfrm>
            <a:off x="381000" y="5943600"/>
            <a:ext cx="7391400" cy="307777"/>
          </a:xfrm>
          <a:prstGeom prst="rect">
            <a:avLst/>
          </a:prstGeom>
          <a:noFill/>
        </p:spPr>
        <p:txBody>
          <a:bodyPr wrap="square" rtlCol="0">
            <a:spAutoFit/>
          </a:bodyPr>
          <a:lstStyle/>
          <a:p>
            <a:r>
              <a:rPr lang="en-US" sz="1400" dirty="0">
                <a:latin typeface="Arial" pitchFamily="34" charset="0"/>
                <a:cs typeface="Arial" pitchFamily="34" charset="0"/>
              </a:rPr>
              <a:t>Section 164</a:t>
            </a:r>
            <a:endParaRPr lang="en-US"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a:t>March 2021</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28600" y="2057400"/>
            <a:ext cx="8562975" cy="3619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04800" y="2743200"/>
            <a:ext cx="8401050" cy="2581275"/>
          </a:xfrm>
          <a:prstGeom prst="rect">
            <a:avLst/>
          </a:prstGeom>
          <a:noFill/>
          <a:ln w="9525">
            <a:noFill/>
            <a:miter lim="800000"/>
            <a:headEnd/>
            <a:tailEnd/>
          </a:ln>
        </p:spPr>
      </p:pic>
    </p:spTree>
    <p:extLst>
      <p:ext uri="{BB962C8B-B14F-4D97-AF65-F5344CB8AC3E}">
        <p14:creationId xmlns:p14="http://schemas.microsoft.com/office/powerpoint/2010/main" val="308915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r>
              <a:rPr lang="en-US" sz="2800" b="1" dirty="0">
                <a:latin typeface="Arial" pitchFamily="34" charset="0"/>
                <a:cs typeface="Arial" pitchFamily="34" charset="0"/>
              </a:rPr>
              <a:t>B2.	Disqualification to be a Director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2" name="TextBox 11"/>
          <p:cNvSpPr txBox="1"/>
          <p:nvPr/>
        </p:nvSpPr>
        <p:spPr>
          <a:xfrm>
            <a:off x="480134" y="6022680"/>
            <a:ext cx="7239000" cy="307777"/>
          </a:xfrm>
          <a:prstGeom prst="rect">
            <a:avLst/>
          </a:prstGeom>
          <a:noFill/>
        </p:spPr>
        <p:txBody>
          <a:bodyPr wrap="square" rtlCol="0">
            <a:spAutoFit/>
          </a:bodyPr>
          <a:lstStyle/>
          <a:p>
            <a:r>
              <a:rPr lang="en-US" sz="1400" dirty="0">
                <a:latin typeface="Arial" pitchFamily="34" charset="0"/>
                <a:cs typeface="Arial" pitchFamily="34" charset="0"/>
              </a:rPr>
              <a:t>Section 164</a:t>
            </a:r>
            <a:endParaRPr lang="en-US"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a:t>March 2021</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381000" y="1981200"/>
            <a:ext cx="8429625" cy="6096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609600" y="2819400"/>
            <a:ext cx="8362950" cy="3086100"/>
          </a:xfrm>
          <a:prstGeom prst="rect">
            <a:avLst/>
          </a:prstGeom>
          <a:noFill/>
          <a:ln w="9525">
            <a:noFill/>
            <a:miter lim="800000"/>
            <a:headEnd/>
            <a:tailEnd/>
          </a:ln>
        </p:spPr>
      </p:pic>
    </p:spTree>
    <p:extLst>
      <p:ext uri="{BB962C8B-B14F-4D97-AF65-F5344CB8AC3E}">
        <p14:creationId xmlns:p14="http://schemas.microsoft.com/office/powerpoint/2010/main" val="307842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4535"/>
          </a:xfrm>
        </p:spPr>
        <p:txBody>
          <a:bodyPr>
            <a:normAutofit/>
          </a:bodyPr>
          <a:lstStyle/>
          <a:p>
            <a:r>
              <a:rPr lang="en-US" sz="2800" b="1" dirty="0">
                <a:latin typeface="Arial" pitchFamily="34" charset="0"/>
                <a:cs typeface="Arial" pitchFamily="34" charset="0"/>
              </a:rPr>
              <a:t>B3.  Cognizable Offences Without Bail</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a:xfrm>
            <a:off x="304801" y="6354131"/>
            <a:ext cx="2133600" cy="365125"/>
          </a:xfrm>
        </p:spPr>
        <p:txBody>
          <a:bodyPr/>
          <a:lstStyle/>
          <a:p>
            <a:r>
              <a:rPr lang="en-US"/>
              <a:t>March 2021</a:t>
            </a:r>
            <a:endParaRPr lang="en-US" dirty="0"/>
          </a:p>
        </p:txBody>
      </p:sp>
      <p:sp>
        <p:nvSpPr>
          <p:cNvPr id="8" name="TextBox 7"/>
          <p:cNvSpPr txBox="1"/>
          <p:nvPr/>
        </p:nvSpPr>
        <p:spPr>
          <a:xfrm>
            <a:off x="228600" y="6019800"/>
            <a:ext cx="2209800" cy="307777"/>
          </a:xfrm>
          <a:prstGeom prst="rect">
            <a:avLst/>
          </a:prstGeom>
          <a:noFill/>
        </p:spPr>
        <p:txBody>
          <a:bodyPr wrap="square" rtlCol="0">
            <a:spAutoFit/>
          </a:bodyPr>
          <a:lstStyle/>
          <a:p>
            <a:r>
              <a:rPr lang="en-US" sz="1400" dirty="0">
                <a:latin typeface="Arial" pitchFamily="34" charset="0"/>
                <a:cs typeface="Arial" pitchFamily="34" charset="0"/>
              </a:rPr>
              <a:t>Section 212(6)</a:t>
            </a:r>
            <a:endParaRPr lang="en-US" dirty="0">
              <a:latin typeface="Arial" pitchFamily="34" charset="0"/>
              <a:cs typeface="Arial" pitchFamily="34" charset="0"/>
            </a:endParaRPr>
          </a:p>
        </p:txBody>
      </p:sp>
      <p:pic>
        <p:nvPicPr>
          <p:cNvPr id="14" name="Picture 13">
            <a:extLst>
              <a:ext uri="{FF2B5EF4-FFF2-40B4-BE49-F238E27FC236}">
                <a16:creationId xmlns:a16="http://schemas.microsoft.com/office/drawing/2014/main" id="{68AC81F0-2327-4E64-90F4-1F5BF9C71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6766"/>
            <a:ext cx="8382000" cy="1707445"/>
          </a:xfrm>
          <a:prstGeom prst="rect">
            <a:avLst/>
          </a:prstGeom>
        </p:spPr>
      </p:pic>
      <p:pic>
        <p:nvPicPr>
          <p:cNvPr id="16" name="Picture 15">
            <a:extLst>
              <a:ext uri="{FF2B5EF4-FFF2-40B4-BE49-F238E27FC236}">
                <a16:creationId xmlns:a16="http://schemas.microsoft.com/office/drawing/2014/main" id="{CC00FE67-8573-4952-B223-8A8373ED0EBE}"/>
              </a:ext>
            </a:extLst>
          </p:cNvPr>
          <p:cNvPicPr>
            <a:picLocks noChangeAspect="1"/>
          </p:cNvPicPr>
          <p:nvPr/>
        </p:nvPicPr>
        <p:blipFill>
          <a:blip r:embed="rId3"/>
          <a:stretch>
            <a:fillRect/>
          </a:stretch>
        </p:blipFill>
        <p:spPr>
          <a:xfrm>
            <a:off x="1037575" y="3803345"/>
            <a:ext cx="7857850" cy="885385"/>
          </a:xfrm>
          <a:prstGeom prst="rect">
            <a:avLst/>
          </a:prstGeom>
        </p:spPr>
      </p:pic>
    </p:spTree>
    <p:extLst>
      <p:ext uri="{BB962C8B-B14F-4D97-AF65-F5344CB8AC3E}">
        <p14:creationId xmlns:p14="http://schemas.microsoft.com/office/powerpoint/2010/main" val="363995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a:latin typeface="Arial" pitchFamily="34" charset="0"/>
                <a:cs typeface="Arial" pitchFamily="34" charset="0"/>
              </a:rPr>
              <a:t>B4.  Protection of Independent Directors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33400" y="2133601"/>
            <a:ext cx="8229600" cy="2971800"/>
          </a:xfrm>
          <a:prstGeom prst="rect">
            <a:avLst/>
          </a:prstGeom>
          <a:noFill/>
          <a:ln w="9525">
            <a:noFill/>
            <a:miter lim="800000"/>
            <a:headEnd/>
            <a:tailEnd/>
          </a:ln>
        </p:spPr>
      </p:pic>
      <p:sp>
        <p:nvSpPr>
          <p:cNvPr id="8" name="TextBox 7"/>
          <p:cNvSpPr txBox="1"/>
          <p:nvPr/>
        </p:nvSpPr>
        <p:spPr>
          <a:xfrm>
            <a:off x="609600" y="5867400"/>
            <a:ext cx="3352800" cy="307777"/>
          </a:xfrm>
          <a:prstGeom prst="rect">
            <a:avLst/>
          </a:prstGeom>
          <a:noFill/>
        </p:spPr>
        <p:txBody>
          <a:bodyPr wrap="square" rtlCol="0">
            <a:spAutoFit/>
          </a:bodyPr>
          <a:lstStyle/>
          <a:p>
            <a:r>
              <a:rPr lang="en-US" sz="1400" dirty="0">
                <a:latin typeface="Arial" pitchFamily="34" charset="0"/>
                <a:cs typeface="Arial" pitchFamily="34" charset="0"/>
              </a:rPr>
              <a:t>Section 149(12)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dirty="0">
                <a:latin typeface="Arial" pitchFamily="34" charset="0"/>
                <a:cs typeface="Arial" pitchFamily="34" charset="0"/>
              </a:rPr>
              <a:t>C.	Penalties and Punishments</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6" name="Text Placeholder 2"/>
          <p:cNvSpPr txBox="1">
            <a:spLocks/>
          </p:cNvSpPr>
          <p:nvPr/>
        </p:nvSpPr>
        <p:spPr>
          <a:xfrm>
            <a:off x="4572000" y="2667000"/>
            <a:ext cx="4117848" cy="3238936"/>
          </a:xfrm>
          <a:prstGeom prst="rect">
            <a:avLst/>
          </a:prstGeom>
        </p:spPr>
        <p:txBody>
          <a:bodyPr vert="horz" lIns="45720" rIns="45720" anchor="t">
            <a:normAutofit/>
          </a:bodyPr>
          <a:lstStyle/>
          <a:p>
            <a:pPr lvl="0">
              <a:spcBef>
                <a:spcPts val="1200"/>
              </a:spcBef>
              <a:spcAft>
                <a:spcPts val="1200"/>
              </a:spcAft>
              <a:buClr>
                <a:schemeClr val="accent3"/>
              </a:buClr>
              <a:buSzPct val="95000"/>
              <a:tabLst>
                <a:tab pos="731520" algn="l"/>
              </a:tabLst>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p:cNvSpPr>
            <a:spLocks noGrp="1"/>
          </p:cNvSpPr>
          <p:nvPr>
            <p:ph type="dt" sz="half" idx="10"/>
          </p:nvPr>
        </p:nvSpPr>
        <p:spPr/>
        <p:txBody>
          <a:bodyPr/>
          <a:lstStyle/>
          <a:p>
            <a:r>
              <a:rPr lang="en-US"/>
              <a:t>March 2021</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Chapter II – Incorporation of Company and Matters Incidentals Thereto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sp>
        <p:nvSpPr>
          <p:cNvPr id="7" name="TextBox 6"/>
          <p:cNvSpPr txBox="1"/>
          <p:nvPr/>
        </p:nvSpPr>
        <p:spPr>
          <a:xfrm>
            <a:off x="304800" y="5181600"/>
            <a:ext cx="6400800" cy="738664"/>
          </a:xfrm>
          <a:prstGeom prst="rect">
            <a:avLst/>
          </a:prstGeom>
          <a:noFill/>
        </p:spPr>
        <p:txBody>
          <a:bodyPr wrap="square" rtlCol="0">
            <a:spAutoFit/>
          </a:bodyPr>
          <a:lstStyle/>
          <a:p>
            <a:r>
              <a:rPr lang="en-US" sz="1400" u="sng" dirty="0">
                <a:latin typeface="Arial" pitchFamily="34" charset="0"/>
                <a:cs typeface="Arial" pitchFamily="34" charset="0"/>
              </a:rPr>
              <a:t>Note:</a:t>
            </a:r>
          </a:p>
          <a:p>
            <a:r>
              <a:rPr lang="en-US" sz="1400" dirty="0">
                <a:latin typeface="Arial" pitchFamily="34" charset="0"/>
                <a:cs typeface="Arial" pitchFamily="34" charset="0"/>
              </a:rPr>
              <a:t>Rs. 1 </a:t>
            </a:r>
            <a:r>
              <a:rPr lang="en-US" sz="1400" dirty="0" err="1">
                <a:latin typeface="Arial" pitchFamily="34" charset="0"/>
                <a:cs typeface="Arial" pitchFamily="34" charset="0"/>
              </a:rPr>
              <a:t>Lakh</a:t>
            </a:r>
            <a:r>
              <a:rPr lang="en-US" sz="1400" dirty="0">
                <a:latin typeface="Arial" pitchFamily="34" charset="0"/>
                <a:cs typeface="Arial" pitchFamily="34" charset="0"/>
              </a:rPr>
              <a:t> = Rs. 100,000 = Rs. 0.1 million</a:t>
            </a:r>
          </a:p>
          <a:p>
            <a:r>
              <a:rPr lang="en-US" sz="1400" dirty="0">
                <a:latin typeface="Arial" pitchFamily="34" charset="0"/>
                <a:cs typeface="Arial" pitchFamily="34" charset="0"/>
              </a:rPr>
              <a:t>Rs. 1 </a:t>
            </a:r>
            <a:r>
              <a:rPr lang="en-US" sz="1400" dirty="0" err="1">
                <a:latin typeface="Arial" pitchFamily="34" charset="0"/>
                <a:cs typeface="Arial" pitchFamily="34" charset="0"/>
              </a:rPr>
              <a:t>Crore</a:t>
            </a:r>
            <a:r>
              <a:rPr lang="en-US" sz="1400" dirty="0">
                <a:latin typeface="Arial" pitchFamily="34" charset="0"/>
                <a:cs typeface="Arial" pitchFamily="34" charset="0"/>
              </a:rPr>
              <a:t> = Rs. 10,000,000 = Rs. 10 million</a:t>
            </a:r>
          </a:p>
        </p:txBody>
      </p:sp>
      <p:pic>
        <p:nvPicPr>
          <p:cNvPr id="11" name="Picture 10">
            <a:extLst>
              <a:ext uri="{FF2B5EF4-FFF2-40B4-BE49-F238E27FC236}">
                <a16:creationId xmlns:a16="http://schemas.microsoft.com/office/drawing/2014/main" id="{C499F19B-2576-4833-9D18-CFC9632BBDE8}"/>
              </a:ext>
            </a:extLst>
          </p:cNvPr>
          <p:cNvPicPr>
            <a:picLocks noChangeAspect="1"/>
          </p:cNvPicPr>
          <p:nvPr/>
        </p:nvPicPr>
        <p:blipFill>
          <a:blip r:embed="rId2"/>
          <a:stretch>
            <a:fillRect/>
          </a:stretch>
        </p:blipFill>
        <p:spPr>
          <a:xfrm>
            <a:off x="228600" y="2315718"/>
            <a:ext cx="8686800" cy="22265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2800" b="1" dirty="0">
                <a:latin typeface="Arial" pitchFamily="34" charset="0"/>
                <a:cs typeface="Arial" pitchFamily="34" charset="0"/>
              </a:rPr>
              <a:t>Chapter III – Prospectus &amp; Allotment of Securities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r>
              <a:rPr lang="en-US"/>
              <a:t>March 2021</a:t>
            </a:r>
            <a:endParaRPr lang="en-US" dirty="0"/>
          </a:p>
        </p:txBody>
      </p:sp>
      <p:pic>
        <p:nvPicPr>
          <p:cNvPr id="16" name="Picture 15">
            <a:extLst>
              <a:ext uri="{FF2B5EF4-FFF2-40B4-BE49-F238E27FC236}">
                <a16:creationId xmlns:a16="http://schemas.microsoft.com/office/drawing/2014/main" id="{0399D7F6-DCCA-4E77-9F3A-228EF6C5DC1A}"/>
              </a:ext>
            </a:extLst>
          </p:cNvPr>
          <p:cNvPicPr>
            <a:picLocks noChangeAspect="1"/>
          </p:cNvPicPr>
          <p:nvPr/>
        </p:nvPicPr>
        <p:blipFill>
          <a:blip r:embed="rId2"/>
          <a:stretch>
            <a:fillRect/>
          </a:stretch>
        </p:blipFill>
        <p:spPr>
          <a:xfrm>
            <a:off x="228599" y="1649603"/>
            <a:ext cx="8686801" cy="4504309"/>
          </a:xfrm>
          <a:prstGeom prst="rect">
            <a:avLst/>
          </a:prstGeom>
        </p:spPr>
      </p:pic>
    </p:spTree>
    <p:extLst>
      <p:ext uri="{BB962C8B-B14F-4D97-AF65-F5344CB8AC3E}">
        <p14:creationId xmlns:p14="http://schemas.microsoft.com/office/powerpoint/2010/main" val="282230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a:latin typeface="Arial" pitchFamily="34" charset="0"/>
                <a:cs typeface="Arial" pitchFamily="34" charset="0"/>
              </a:rPr>
              <a:t>Preface</a:t>
            </a:r>
          </a:p>
        </p:txBody>
      </p:sp>
      <p:sp>
        <p:nvSpPr>
          <p:cNvPr id="3" name="Content Placeholder 2"/>
          <p:cNvSpPr>
            <a:spLocks noGrp="1"/>
          </p:cNvSpPr>
          <p:nvPr>
            <p:ph type="body" idx="1"/>
          </p:nvPr>
        </p:nvSpPr>
        <p:spPr>
          <a:xfrm>
            <a:off x="530352" y="2362200"/>
            <a:ext cx="7772400" cy="4114800"/>
          </a:xfrm>
        </p:spPr>
        <p:txBody>
          <a:bodyPr>
            <a:normAutofit/>
          </a:bodyPr>
          <a:lstStyle/>
          <a:p>
            <a:pPr marL="514350" indent="-514350">
              <a:spcBef>
                <a:spcPts val="1200"/>
              </a:spcBef>
              <a:spcAft>
                <a:spcPts val="600"/>
              </a:spcAft>
              <a:buFont typeface="Wingdings" pitchFamily="2" charset="2"/>
              <a:buChar char="v"/>
            </a:pPr>
            <a:r>
              <a:rPr lang="en-US" dirty="0">
                <a:latin typeface="Arial" pitchFamily="34" charset="0"/>
                <a:cs typeface="Arial" pitchFamily="34" charset="0"/>
              </a:rPr>
              <a:t>Companies Act, 2013 (the Act) used to be a Draconian law which has been substantially softened after the amendments introduced vide The Companies (Amendment) Act, 2020 (effective from 29</a:t>
            </a:r>
            <a:r>
              <a:rPr lang="en-US" baseline="30000" dirty="0">
                <a:latin typeface="Arial" pitchFamily="34" charset="0"/>
                <a:cs typeface="Arial" pitchFamily="34" charset="0"/>
              </a:rPr>
              <a:t>th</a:t>
            </a:r>
            <a:r>
              <a:rPr lang="en-US" dirty="0">
                <a:latin typeface="Arial" pitchFamily="34" charset="0"/>
                <a:cs typeface="Arial" pitchFamily="34" charset="0"/>
              </a:rPr>
              <a:t> September 2020).</a:t>
            </a:r>
          </a:p>
          <a:p>
            <a:pPr marL="514350" indent="-514350">
              <a:spcBef>
                <a:spcPts val="1200"/>
              </a:spcBef>
              <a:spcAft>
                <a:spcPts val="600"/>
              </a:spcAft>
              <a:buFont typeface="Wingdings" pitchFamily="2" charset="2"/>
              <a:buChar char="v"/>
            </a:pPr>
            <a:r>
              <a:rPr lang="en-US" dirty="0">
                <a:latin typeface="Arial" pitchFamily="34" charset="0"/>
                <a:cs typeface="Arial" pitchFamily="34" charset="0"/>
              </a:rPr>
              <a:t>Anti-business bias is apparent even after the softening.</a:t>
            </a:r>
          </a:p>
          <a:p>
            <a:pPr marL="514350" indent="-514350">
              <a:spcBef>
                <a:spcPts val="1200"/>
              </a:spcBef>
              <a:spcAft>
                <a:spcPts val="600"/>
              </a:spcAft>
              <a:buFont typeface="Wingdings" pitchFamily="2" charset="2"/>
              <a:buChar char="v"/>
            </a:pPr>
            <a:r>
              <a:rPr lang="en-US" dirty="0">
                <a:latin typeface="Arial" pitchFamily="34" charset="0"/>
                <a:cs typeface="Arial" pitchFamily="34" charset="0"/>
              </a:rPr>
              <a:t>Duties, penalties and punishments continue to be extremely stringent.</a:t>
            </a:r>
          </a:p>
          <a:p>
            <a:pPr marL="514350" indent="-514350">
              <a:spcBef>
                <a:spcPts val="600"/>
              </a:spcBef>
              <a:spcAft>
                <a:spcPts val="600"/>
              </a:spcAft>
              <a:buFont typeface="+mj-lt"/>
              <a:buAutoNum type="alphaUcPeriod"/>
            </a:pP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a:t>March 2021</a:t>
            </a:r>
            <a:endParaRPr lang="en-US" dirty="0"/>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IV – Share Capital &amp; Debentures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9" name="Picture 8">
            <a:extLst>
              <a:ext uri="{FF2B5EF4-FFF2-40B4-BE49-F238E27FC236}">
                <a16:creationId xmlns:a16="http://schemas.microsoft.com/office/drawing/2014/main" id="{60F5DC65-8C6B-471F-9399-78E069DC81A8}"/>
              </a:ext>
            </a:extLst>
          </p:cNvPr>
          <p:cNvPicPr>
            <a:picLocks noChangeAspect="1"/>
          </p:cNvPicPr>
          <p:nvPr/>
        </p:nvPicPr>
        <p:blipFill>
          <a:blip r:embed="rId2"/>
          <a:stretch>
            <a:fillRect/>
          </a:stretch>
        </p:blipFill>
        <p:spPr>
          <a:xfrm>
            <a:off x="228600" y="2009393"/>
            <a:ext cx="8686800" cy="30331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Chapter IV – Share Capital &amp; Debentures </a:t>
            </a:r>
            <a:r>
              <a:rPr lang="en-US" sz="1800" dirty="0">
                <a:latin typeface="Arial" pitchFamily="34" charset="0"/>
                <a:cs typeface="Arial" pitchFamily="34" charset="0"/>
              </a:rPr>
              <a:t>(Continued)</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59386933-383D-47E5-9C7C-376FF6C5755F}"/>
              </a:ext>
            </a:extLst>
          </p:cNvPr>
          <p:cNvPicPr>
            <a:picLocks noChangeAspect="1"/>
          </p:cNvPicPr>
          <p:nvPr/>
        </p:nvPicPr>
        <p:blipFill>
          <a:blip r:embed="rId2"/>
          <a:stretch>
            <a:fillRect/>
          </a:stretch>
        </p:blipFill>
        <p:spPr>
          <a:xfrm>
            <a:off x="228600" y="2057400"/>
            <a:ext cx="8686800" cy="3886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V – Acceptance of Deposits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26D1B5EA-B261-4A75-8D3F-EEC01BEE85C4}"/>
              </a:ext>
            </a:extLst>
          </p:cNvPr>
          <p:cNvPicPr>
            <a:picLocks noChangeAspect="1"/>
          </p:cNvPicPr>
          <p:nvPr/>
        </p:nvPicPr>
        <p:blipFill>
          <a:blip r:embed="rId2"/>
          <a:stretch>
            <a:fillRect/>
          </a:stretch>
        </p:blipFill>
        <p:spPr>
          <a:xfrm>
            <a:off x="228600" y="2209800"/>
            <a:ext cx="8686800" cy="2667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VI – Registration of Charges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BA2A4E65-A2E5-477E-8D58-E3B1DA9E6A1C}"/>
              </a:ext>
            </a:extLst>
          </p:cNvPr>
          <p:cNvPicPr>
            <a:picLocks noChangeAspect="1"/>
          </p:cNvPicPr>
          <p:nvPr/>
        </p:nvPicPr>
        <p:blipFill>
          <a:blip r:embed="rId2"/>
          <a:stretch>
            <a:fillRect/>
          </a:stretch>
        </p:blipFill>
        <p:spPr>
          <a:xfrm>
            <a:off x="190500" y="2286000"/>
            <a:ext cx="8763000" cy="21015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lstStyle/>
          <a:p>
            <a:r>
              <a:rPr lang="en-US" sz="2800" b="1" dirty="0">
                <a:latin typeface="Arial" pitchFamily="34" charset="0"/>
                <a:cs typeface="Arial" pitchFamily="34" charset="0"/>
              </a:rPr>
              <a:t>Chapter VII – Management &amp; Administration</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8" name="Picture 7">
            <a:extLst>
              <a:ext uri="{FF2B5EF4-FFF2-40B4-BE49-F238E27FC236}">
                <a16:creationId xmlns:a16="http://schemas.microsoft.com/office/drawing/2014/main" id="{1B9D3005-FB3A-4669-B3D5-46E592052657}"/>
              </a:ext>
            </a:extLst>
          </p:cNvPr>
          <p:cNvPicPr>
            <a:picLocks noChangeAspect="1"/>
          </p:cNvPicPr>
          <p:nvPr/>
        </p:nvPicPr>
        <p:blipFill>
          <a:blip r:embed="rId3"/>
          <a:stretch>
            <a:fillRect/>
          </a:stretch>
        </p:blipFill>
        <p:spPr>
          <a:xfrm>
            <a:off x="252984" y="1371601"/>
            <a:ext cx="8638032" cy="49847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Chapter VII – Management &amp; Admin.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a:latin typeface="Times New Roman" pitchFamily="18" charset="0"/>
                <a:cs typeface="Times New Roman" pitchFamily="18" charset="0"/>
              </a:rPr>
              <a:t>www.indialegalhelp.com</a:t>
            </a: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6C55EACC-87EA-4A12-B8EB-2643DD87C11F}"/>
              </a:ext>
            </a:extLst>
          </p:cNvPr>
          <p:cNvPicPr>
            <a:picLocks noChangeAspect="1"/>
          </p:cNvPicPr>
          <p:nvPr/>
        </p:nvPicPr>
        <p:blipFill>
          <a:blip r:embed="rId2"/>
          <a:stretch>
            <a:fillRect/>
          </a:stretch>
        </p:blipFill>
        <p:spPr>
          <a:xfrm>
            <a:off x="304801" y="1699180"/>
            <a:ext cx="8534400" cy="46638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2800" b="1" dirty="0">
                <a:latin typeface="Arial" pitchFamily="34" charset="0"/>
                <a:cs typeface="Arial" pitchFamily="34" charset="0"/>
              </a:rPr>
              <a:t>Chapter VIII – Declaration &amp; Payment of Dividend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86284F12-8C19-44FC-ADCA-63D487CF968B}"/>
              </a:ext>
            </a:extLst>
          </p:cNvPr>
          <p:cNvPicPr>
            <a:picLocks noChangeAspect="1"/>
          </p:cNvPicPr>
          <p:nvPr/>
        </p:nvPicPr>
        <p:blipFill>
          <a:blip r:embed="rId2"/>
          <a:stretch>
            <a:fillRect/>
          </a:stretch>
        </p:blipFill>
        <p:spPr>
          <a:xfrm>
            <a:off x="228600" y="2209800"/>
            <a:ext cx="8686800" cy="214731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IX – Accounts of Companies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214EA290-9F9A-4F28-8971-83C2DA13423C}"/>
              </a:ext>
            </a:extLst>
          </p:cNvPr>
          <p:cNvPicPr>
            <a:picLocks noChangeAspect="1"/>
          </p:cNvPicPr>
          <p:nvPr/>
        </p:nvPicPr>
        <p:blipFill>
          <a:blip r:embed="rId3"/>
          <a:stretch>
            <a:fillRect/>
          </a:stretch>
        </p:blipFill>
        <p:spPr>
          <a:xfrm>
            <a:off x="228600" y="1795878"/>
            <a:ext cx="8686800" cy="42885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 – Audit and Auditors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9" name="Picture 8">
            <a:extLst>
              <a:ext uri="{FF2B5EF4-FFF2-40B4-BE49-F238E27FC236}">
                <a16:creationId xmlns:a16="http://schemas.microsoft.com/office/drawing/2014/main" id="{734F5BF0-C924-43CC-B60E-92DBE5B35C11}"/>
              </a:ext>
            </a:extLst>
          </p:cNvPr>
          <p:cNvPicPr>
            <a:picLocks noChangeAspect="1"/>
          </p:cNvPicPr>
          <p:nvPr/>
        </p:nvPicPr>
        <p:blipFill>
          <a:blip r:embed="rId2"/>
          <a:stretch>
            <a:fillRect/>
          </a:stretch>
        </p:blipFill>
        <p:spPr>
          <a:xfrm>
            <a:off x="228600" y="1917192"/>
            <a:ext cx="8686800" cy="30236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2800" b="1" dirty="0">
                <a:latin typeface="Arial" pitchFamily="34" charset="0"/>
                <a:cs typeface="Arial" pitchFamily="34" charset="0"/>
              </a:rPr>
              <a:t>Chapter XI – Appointment &amp; Qualification of Directors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a:xfrm>
            <a:off x="2667000" y="6356350"/>
            <a:ext cx="3352800" cy="365125"/>
          </a:xfrm>
        </p:spPr>
        <p:txBody>
          <a:bodyPr/>
          <a:lstStyle/>
          <a:p>
            <a:pPr algn="ctr"/>
            <a:r>
              <a:rPr lang="en-US" dirty="0">
                <a:latin typeface="Times New Roman" pitchFamily="18" charset="0"/>
                <a:cs typeface="Times New Roman" pitchFamily="18" charset="0"/>
              </a:rPr>
              <a:t>www.indialegalhelp.com</a:t>
            </a: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D0DA641B-A2E7-431C-A468-B1165B04CA0D}"/>
              </a:ext>
            </a:extLst>
          </p:cNvPr>
          <p:cNvPicPr>
            <a:picLocks noChangeAspect="1"/>
          </p:cNvPicPr>
          <p:nvPr/>
        </p:nvPicPr>
        <p:blipFill>
          <a:blip r:embed="rId2"/>
          <a:stretch>
            <a:fillRect/>
          </a:stretch>
        </p:blipFill>
        <p:spPr>
          <a:xfrm>
            <a:off x="228600" y="1840992"/>
            <a:ext cx="8686800" cy="4312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a:latin typeface="Arial" pitchFamily="34" charset="0"/>
                <a:cs typeface="Arial" pitchFamily="34" charset="0"/>
              </a:rPr>
              <a:t>A. Some Key Concepts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162736"/>
          </a:xfrm>
        </p:spPr>
        <p:txBody>
          <a:bodyPr>
            <a:normAutofit/>
          </a:bodyPr>
          <a:lstStyle/>
          <a:p>
            <a:pPr>
              <a:spcBef>
                <a:spcPts val="1200"/>
              </a:spcBef>
              <a:spcAft>
                <a:spcPts val="1200"/>
              </a:spcAft>
              <a:tabLst>
                <a:tab pos="731520" algn="l"/>
              </a:tabLst>
            </a:pPr>
            <a:r>
              <a:rPr lang="en-US" sz="2000" dirty="0">
                <a:latin typeface="Arial" pitchFamily="34" charset="0"/>
                <a:cs typeface="Arial" pitchFamily="34" charset="0"/>
              </a:rPr>
              <a:t>A1.	Officer</a:t>
            </a:r>
          </a:p>
          <a:p>
            <a:pPr>
              <a:spcBef>
                <a:spcPts val="1200"/>
              </a:spcBef>
              <a:spcAft>
                <a:spcPts val="1200"/>
              </a:spcAft>
              <a:tabLst>
                <a:tab pos="731520" algn="l"/>
              </a:tabLst>
            </a:pPr>
            <a:r>
              <a:rPr lang="en-US" sz="2000" dirty="0">
                <a:latin typeface="Arial" pitchFamily="34" charset="0"/>
                <a:cs typeface="Arial" pitchFamily="34" charset="0"/>
              </a:rPr>
              <a:t>A2.	Manager</a:t>
            </a:r>
          </a:p>
          <a:p>
            <a:pPr>
              <a:spcBef>
                <a:spcPts val="1200"/>
              </a:spcBef>
              <a:spcAft>
                <a:spcPts val="1200"/>
              </a:spcAft>
              <a:tabLst>
                <a:tab pos="731520" algn="l"/>
              </a:tabLst>
            </a:pPr>
            <a:r>
              <a:rPr lang="en-US" sz="2000" dirty="0">
                <a:latin typeface="Arial" pitchFamily="34" charset="0"/>
                <a:cs typeface="Arial" pitchFamily="34" charset="0"/>
              </a:rPr>
              <a:t>A3.	Managing Director</a:t>
            </a:r>
          </a:p>
          <a:p>
            <a:pPr>
              <a:spcBef>
                <a:spcPts val="1200"/>
              </a:spcBef>
              <a:spcAft>
                <a:spcPts val="1200"/>
              </a:spcAft>
              <a:tabLst>
                <a:tab pos="731520" algn="l"/>
              </a:tabLst>
            </a:pPr>
            <a:r>
              <a:rPr lang="en-US" sz="2000" dirty="0">
                <a:latin typeface="Arial" pitchFamily="34" charset="0"/>
                <a:cs typeface="Arial" pitchFamily="34" charset="0"/>
              </a:rPr>
              <a:t>A4.	 Key Managerial Personnel</a:t>
            </a:r>
          </a:p>
          <a:p>
            <a:pPr>
              <a:spcBef>
                <a:spcPts val="1200"/>
              </a:spcBef>
              <a:spcAft>
                <a:spcPts val="1200"/>
              </a:spcAft>
              <a:tabLst>
                <a:tab pos="731520" algn="l"/>
              </a:tabLst>
            </a:pPr>
            <a:r>
              <a:rPr lang="en-US" sz="2000" dirty="0">
                <a:latin typeface="Arial" pitchFamily="34" charset="0"/>
                <a:cs typeface="Arial" pitchFamily="34" charset="0"/>
              </a:rPr>
              <a:t>A5.	 Officer in Default 	</a:t>
            </a:r>
          </a:p>
          <a:p>
            <a:endParaRPr lang="en-US" sz="2000" dirty="0"/>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March 2021</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XII – Meetings of Board &amp; Its Powers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57A356C1-F542-4388-8B79-A92C7E6063DB}"/>
              </a:ext>
            </a:extLst>
          </p:cNvPr>
          <p:cNvPicPr>
            <a:picLocks noChangeAspect="1"/>
          </p:cNvPicPr>
          <p:nvPr/>
        </p:nvPicPr>
        <p:blipFill>
          <a:blip r:embed="rId2"/>
          <a:stretch>
            <a:fillRect/>
          </a:stretch>
        </p:blipFill>
        <p:spPr>
          <a:xfrm>
            <a:off x="152400" y="1828800"/>
            <a:ext cx="8763000" cy="44378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XII – Meetings of Board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31</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183AD061-8697-4AB2-A42A-9E3194036262}"/>
              </a:ext>
            </a:extLst>
          </p:cNvPr>
          <p:cNvPicPr>
            <a:picLocks noChangeAspect="1"/>
          </p:cNvPicPr>
          <p:nvPr/>
        </p:nvPicPr>
        <p:blipFill>
          <a:blip r:embed="rId2"/>
          <a:stretch>
            <a:fillRect/>
          </a:stretch>
        </p:blipFill>
        <p:spPr>
          <a:xfrm>
            <a:off x="152400" y="2438400"/>
            <a:ext cx="8763000" cy="33787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2800" b="1" dirty="0">
                <a:latin typeface="Arial" pitchFamily="34" charset="0"/>
                <a:cs typeface="Arial" pitchFamily="34" charset="0"/>
              </a:rPr>
              <a:t>Chapter XIII – Appointment &amp; Remuneration of Managerial Personnel</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8AD0222D-B0A3-4FB7-9349-BFD53C6C2D37}"/>
              </a:ext>
            </a:extLst>
          </p:cNvPr>
          <p:cNvPicPr>
            <a:picLocks noChangeAspect="1"/>
          </p:cNvPicPr>
          <p:nvPr/>
        </p:nvPicPr>
        <p:blipFill>
          <a:blip r:embed="rId2"/>
          <a:stretch>
            <a:fillRect/>
          </a:stretch>
        </p:blipFill>
        <p:spPr>
          <a:xfrm>
            <a:off x="228600" y="2193798"/>
            <a:ext cx="8686800" cy="29116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XIV – Share Capital &amp; Debentures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E2A34A47-FCAB-45EC-AE41-61684C136809}"/>
              </a:ext>
            </a:extLst>
          </p:cNvPr>
          <p:cNvPicPr>
            <a:picLocks noChangeAspect="1"/>
          </p:cNvPicPr>
          <p:nvPr/>
        </p:nvPicPr>
        <p:blipFill>
          <a:blip r:embed="rId2"/>
          <a:stretch>
            <a:fillRect/>
          </a:stretch>
        </p:blipFill>
        <p:spPr>
          <a:xfrm>
            <a:off x="228600" y="1905000"/>
            <a:ext cx="8686800" cy="382219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Chapter XIV – Share Cap. &amp; Debentures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D84AD527-9EEE-442F-A379-6FE471FBF747}"/>
              </a:ext>
            </a:extLst>
          </p:cNvPr>
          <p:cNvPicPr>
            <a:picLocks noChangeAspect="1"/>
          </p:cNvPicPr>
          <p:nvPr/>
        </p:nvPicPr>
        <p:blipFill>
          <a:blip r:embed="rId2"/>
          <a:stretch>
            <a:fillRect/>
          </a:stretch>
        </p:blipFill>
        <p:spPr>
          <a:xfrm>
            <a:off x="152400" y="2070354"/>
            <a:ext cx="8686800" cy="2717292"/>
          </a:xfrm>
          <a:prstGeom prst="rect">
            <a:avLst/>
          </a:prstGeom>
        </p:spPr>
      </p:pic>
    </p:spTree>
    <p:extLst>
      <p:ext uri="{BB962C8B-B14F-4D97-AF65-F5344CB8AC3E}">
        <p14:creationId xmlns:p14="http://schemas.microsoft.com/office/powerpoint/2010/main" val="3888385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2800" b="1" dirty="0">
                <a:latin typeface="Arial" pitchFamily="34" charset="0"/>
                <a:cs typeface="Arial" pitchFamily="34" charset="0"/>
              </a:rPr>
              <a:t>Chapter XVI – Prevention of Oppression &amp; Mismanagement</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1E7F9F3F-EAF4-4490-B970-4F83B3A09320}"/>
              </a:ext>
            </a:extLst>
          </p:cNvPr>
          <p:cNvPicPr>
            <a:picLocks noChangeAspect="1"/>
          </p:cNvPicPr>
          <p:nvPr/>
        </p:nvPicPr>
        <p:blipFill>
          <a:blip r:embed="rId2"/>
          <a:stretch>
            <a:fillRect/>
          </a:stretch>
        </p:blipFill>
        <p:spPr>
          <a:xfrm>
            <a:off x="152400" y="2193798"/>
            <a:ext cx="8763000" cy="27592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XX – Winding Up</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9F0464C6-23C0-4717-B1B9-72FAF87A8F1B}"/>
              </a:ext>
            </a:extLst>
          </p:cNvPr>
          <p:cNvPicPr>
            <a:picLocks noChangeAspect="1"/>
          </p:cNvPicPr>
          <p:nvPr/>
        </p:nvPicPr>
        <p:blipFill>
          <a:blip r:embed="rId2"/>
          <a:stretch>
            <a:fillRect/>
          </a:stretch>
        </p:blipFill>
        <p:spPr>
          <a:xfrm>
            <a:off x="478654" y="1692395"/>
            <a:ext cx="8115300" cy="443636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XXVIII – Special Courts </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4" name="Picture 3">
            <a:extLst>
              <a:ext uri="{FF2B5EF4-FFF2-40B4-BE49-F238E27FC236}">
                <a16:creationId xmlns:a16="http://schemas.microsoft.com/office/drawing/2014/main" id="{F47F6EF8-3AC8-4911-98FD-2E6262BDF661}"/>
              </a:ext>
            </a:extLst>
          </p:cNvPr>
          <p:cNvPicPr>
            <a:picLocks noChangeAspect="1"/>
          </p:cNvPicPr>
          <p:nvPr/>
        </p:nvPicPr>
        <p:blipFill>
          <a:blip r:embed="rId2"/>
          <a:stretch>
            <a:fillRect/>
          </a:stretch>
        </p:blipFill>
        <p:spPr>
          <a:xfrm>
            <a:off x="304800" y="2316480"/>
            <a:ext cx="8534400" cy="2560320"/>
          </a:xfrm>
          <a:prstGeom prst="rect">
            <a:avLst/>
          </a:prstGeom>
        </p:spPr>
      </p:pic>
    </p:spTree>
    <p:extLst>
      <p:ext uri="{BB962C8B-B14F-4D97-AF65-F5344CB8AC3E}">
        <p14:creationId xmlns:p14="http://schemas.microsoft.com/office/powerpoint/2010/main" val="165130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XXIX – Miscellaneous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7ED0D963-0C4A-4F23-AE47-3DCF5EC6E298}"/>
              </a:ext>
            </a:extLst>
          </p:cNvPr>
          <p:cNvPicPr>
            <a:picLocks noChangeAspect="1"/>
          </p:cNvPicPr>
          <p:nvPr/>
        </p:nvPicPr>
        <p:blipFill>
          <a:blip r:embed="rId2"/>
          <a:stretch>
            <a:fillRect/>
          </a:stretch>
        </p:blipFill>
        <p:spPr>
          <a:xfrm>
            <a:off x="304800" y="1673098"/>
            <a:ext cx="8610600" cy="46832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Chapter XXIX – Miscellaneous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a:t>March 2021</a:t>
            </a:r>
            <a:endParaRPr lang="en-US" dirty="0"/>
          </a:p>
        </p:txBody>
      </p:sp>
      <p:pic>
        <p:nvPicPr>
          <p:cNvPr id="7" name="Picture 6">
            <a:extLst>
              <a:ext uri="{FF2B5EF4-FFF2-40B4-BE49-F238E27FC236}">
                <a16:creationId xmlns:a16="http://schemas.microsoft.com/office/drawing/2014/main" id="{847D6B52-55ED-4DE6-B793-E37AC5CB1B23}"/>
              </a:ext>
            </a:extLst>
          </p:cNvPr>
          <p:cNvPicPr>
            <a:picLocks noChangeAspect="1"/>
          </p:cNvPicPr>
          <p:nvPr/>
        </p:nvPicPr>
        <p:blipFill>
          <a:blip r:embed="rId2"/>
          <a:stretch>
            <a:fillRect/>
          </a:stretch>
        </p:blipFill>
        <p:spPr>
          <a:xfrm>
            <a:off x="420950" y="2133600"/>
            <a:ext cx="8330184" cy="3418908"/>
          </a:xfrm>
          <a:prstGeom prst="rect">
            <a:avLst/>
          </a:prstGeom>
        </p:spPr>
      </p:pic>
    </p:spTree>
    <p:extLst>
      <p:ext uri="{BB962C8B-B14F-4D97-AF65-F5344CB8AC3E}">
        <p14:creationId xmlns:p14="http://schemas.microsoft.com/office/powerpoint/2010/main" val="383651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Arial" pitchFamily="34" charset="0"/>
                <a:cs typeface="Arial" pitchFamily="34" charset="0"/>
              </a:rPr>
              <a:t>A1.	Officer</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March 2021</a:t>
            </a:r>
            <a:endParaRPr lang="en-US" dirty="0"/>
          </a:p>
        </p:txBody>
      </p:sp>
      <p:sp>
        <p:nvSpPr>
          <p:cNvPr id="8" name="TextBox 7"/>
          <p:cNvSpPr txBox="1"/>
          <p:nvPr/>
        </p:nvSpPr>
        <p:spPr>
          <a:xfrm>
            <a:off x="533400" y="5562600"/>
            <a:ext cx="2057400" cy="307777"/>
          </a:xfrm>
          <a:prstGeom prst="rect">
            <a:avLst/>
          </a:prstGeom>
          <a:noFill/>
        </p:spPr>
        <p:txBody>
          <a:bodyPr wrap="square" rtlCol="0">
            <a:spAutoFit/>
          </a:bodyPr>
          <a:lstStyle/>
          <a:p>
            <a:r>
              <a:rPr lang="en-US" sz="1400" dirty="0">
                <a:latin typeface="Arial" pitchFamily="34" charset="0"/>
                <a:cs typeface="Arial" pitchFamily="34" charset="0"/>
              </a:rPr>
              <a:t>Section 2(59)</a:t>
            </a:r>
          </a:p>
        </p:txBody>
      </p:sp>
      <p:pic>
        <p:nvPicPr>
          <p:cNvPr id="12" name="Picture 11">
            <a:extLst>
              <a:ext uri="{FF2B5EF4-FFF2-40B4-BE49-F238E27FC236}">
                <a16:creationId xmlns:a16="http://schemas.microsoft.com/office/drawing/2014/main" id="{A7817518-F881-4720-8960-671F627F98EE}"/>
              </a:ext>
            </a:extLst>
          </p:cNvPr>
          <p:cNvPicPr>
            <a:picLocks noChangeAspect="1"/>
          </p:cNvPicPr>
          <p:nvPr/>
        </p:nvPicPr>
        <p:blipFill>
          <a:blip r:embed="rId2"/>
          <a:stretch>
            <a:fillRect/>
          </a:stretch>
        </p:blipFill>
        <p:spPr>
          <a:xfrm>
            <a:off x="334913" y="2125842"/>
            <a:ext cx="8474174" cy="157900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038600"/>
            <a:ext cx="7772400" cy="762000"/>
          </a:xfrm>
        </p:spPr>
        <p:txBody>
          <a:bodyPr>
            <a:normAutofit/>
          </a:bodyPr>
          <a:lstStyle/>
          <a:p>
            <a:r>
              <a:rPr lang="en-US" sz="1800" dirty="0"/>
              <a:t>We take an entrepreneur’s perspective on every issue.</a:t>
            </a:r>
          </a:p>
          <a:p>
            <a:r>
              <a:rPr lang="en-US" sz="1800" dirty="0"/>
              <a:t>Seeing our clients' business grow and prosper is our passion.</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40</a:t>
            </a:fld>
            <a:endParaRPr lang="en-US" dirty="0">
              <a:latin typeface="Times New Roman" pitchFamily="18" charset="0"/>
              <a:cs typeface="Times New Roman" pitchFamily="18" charset="0"/>
            </a:endParaRPr>
          </a:p>
        </p:txBody>
      </p:sp>
      <p:sp>
        <p:nvSpPr>
          <p:cNvPr id="7" name="TextBox 6"/>
          <p:cNvSpPr txBox="1"/>
          <p:nvPr/>
        </p:nvSpPr>
        <p:spPr>
          <a:xfrm>
            <a:off x="609600" y="4953000"/>
            <a:ext cx="8077200" cy="1292662"/>
          </a:xfrm>
          <a:prstGeom prst="rect">
            <a:avLst/>
          </a:prstGeom>
          <a:noFill/>
        </p:spPr>
        <p:txBody>
          <a:bodyPr wrap="square" rtlCol="0">
            <a:spAutoFit/>
          </a:bodyPr>
          <a:lstStyle/>
          <a:p>
            <a:r>
              <a:rPr lang="en-US" dirty="0">
                <a:latin typeface="Arial" pitchFamily="34" charset="0"/>
                <a:cs typeface="Arial" pitchFamily="34" charset="0"/>
                <a:hlinkClick r:id="rId2"/>
              </a:rPr>
              <a:t>www.indialegalhelp.com</a:t>
            </a:r>
            <a:endParaRPr lang="en-US" dirty="0">
              <a:latin typeface="Arial" pitchFamily="34" charset="0"/>
              <a:cs typeface="Arial" pitchFamily="34" charset="0"/>
            </a:endParaRPr>
          </a:p>
          <a:p>
            <a:r>
              <a:rPr lang="en-US" dirty="0">
                <a:latin typeface="Arial" pitchFamily="34" charset="0"/>
                <a:cs typeface="Arial" pitchFamily="34" charset="0"/>
                <a:hlinkClick r:id="rId3"/>
              </a:rPr>
              <a:t>info@indialegalhelp.com</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sz="1100" dirty="0">
                <a:solidFill>
                  <a:schemeClr val="tx1">
                    <a:lumMod val="75000"/>
                  </a:schemeClr>
                </a:solidFill>
                <a:latin typeface="Arial" pitchFamily="34" charset="0"/>
                <a:cs typeface="Arial" pitchFamily="34" charset="0"/>
              </a:rPr>
              <a:t>We follow a transparent system for fees. Please look at our </a:t>
            </a:r>
            <a:r>
              <a:rPr lang="en-US" sz="1100" b="1" u="sng" dirty="0">
                <a:solidFill>
                  <a:schemeClr val="tx1">
                    <a:lumMod val="75000"/>
                  </a:schemeClr>
                </a:solidFill>
                <a:latin typeface="Arial" pitchFamily="34" charset="0"/>
                <a:cs typeface="Arial" pitchFamily="34" charset="0"/>
                <a:hlinkClick r:id="rId4" tooltip="Indicative Rates of Fees Charged by Anil Chawla Law Associates LLP"/>
              </a:rPr>
              <a:t>Indicative Rates</a:t>
            </a:r>
            <a:r>
              <a:rPr lang="en-IN" sz="1100" dirty="0">
                <a:solidFill>
                  <a:schemeClr val="tx1">
                    <a:lumMod val="75000"/>
                  </a:schemeClr>
                </a:solidFill>
                <a:latin typeface="Arial" pitchFamily="34" charset="0"/>
                <a:cs typeface="Arial" pitchFamily="34" charset="0"/>
              </a:rPr>
              <a:t> (</a:t>
            </a:r>
            <a:r>
              <a:rPr lang="en-IN" sz="1100" u="sng" dirty="0">
                <a:solidFill>
                  <a:schemeClr val="tx1">
                    <a:lumMod val="75000"/>
                  </a:schemeClr>
                </a:solidFill>
                <a:latin typeface="Arial" pitchFamily="34" charset="0"/>
                <a:cs typeface="Arial" pitchFamily="34" charset="0"/>
                <a:hlinkClick r:id="rId4"/>
              </a:rPr>
              <a:t>http://www.indialegalhelp.com/files/indicativerates.pdf</a:t>
            </a:r>
            <a:r>
              <a:rPr lang="en-IN" sz="1100" dirty="0">
                <a:solidFill>
                  <a:schemeClr val="tx1">
                    <a:lumMod val="75000"/>
                  </a:schemeClr>
                </a:solidFill>
                <a:latin typeface="Arial" pitchFamily="34" charset="0"/>
                <a:cs typeface="Arial" pitchFamily="34" charset="0"/>
              </a:rPr>
              <a:t> ) </a:t>
            </a:r>
            <a:r>
              <a:rPr lang="en-US" sz="1100" dirty="0">
                <a:solidFill>
                  <a:schemeClr val="tx1">
                    <a:lumMod val="75000"/>
                  </a:schemeClr>
                </a:solidFill>
                <a:latin typeface="Arial" pitchFamily="34" charset="0"/>
                <a:cs typeface="Arial" pitchFamily="34" charset="0"/>
              </a:rPr>
              <a:t>before contacting us.</a:t>
            </a:r>
          </a:p>
        </p:txBody>
      </p:sp>
      <p:sp>
        <p:nvSpPr>
          <p:cNvPr id="8" name="Title 7"/>
          <p:cNvSpPr>
            <a:spLocks noGrp="1"/>
          </p:cNvSpPr>
          <p:nvPr>
            <p:ph type="title"/>
          </p:nvPr>
        </p:nvSpPr>
        <p:spPr>
          <a:xfrm>
            <a:off x="533400" y="990600"/>
            <a:ext cx="7772400" cy="1362456"/>
          </a:xfrm>
        </p:spPr>
        <p:txBody>
          <a:bodyPr/>
          <a:lstStyle/>
          <a:p>
            <a:endParaRPr lang="en-US" dirty="0"/>
          </a:p>
        </p:txBody>
      </p:sp>
      <p:sp>
        <p:nvSpPr>
          <p:cNvPr id="10" name="TextBox 9"/>
          <p:cNvSpPr txBox="1"/>
          <p:nvPr/>
        </p:nvSpPr>
        <p:spPr>
          <a:xfrm>
            <a:off x="533400" y="2743200"/>
            <a:ext cx="7772400" cy="1231106"/>
          </a:xfrm>
          <a:prstGeom prst="rect">
            <a:avLst/>
          </a:prstGeom>
          <a:noFill/>
        </p:spPr>
        <p:txBody>
          <a:bodyPr wrap="square" rtlCol="0">
            <a:spAutoFit/>
          </a:bodyPr>
          <a:lstStyle/>
          <a:p>
            <a:r>
              <a:rPr lang="en-US" sz="1400" dirty="0">
                <a:cs typeface="Arial" pitchFamily="34" charset="0"/>
              </a:rPr>
              <a:t>Helps you with – </a:t>
            </a:r>
          </a:p>
          <a:p>
            <a:r>
              <a:rPr lang="en-US" sz="1400" dirty="0"/>
              <a:t>Strategic Advice, Insolvency Assistance, International Investment Arbitration, International Commercial Arbitration, Corporate Relationships, Resolving Disputes without Litigation, Structures for Global Business Entities, Research based opinion</a:t>
            </a:r>
            <a:endParaRPr lang="en-US" sz="1400" dirty="0">
              <a:cs typeface="Arial" pitchFamily="34" charset="0"/>
            </a:endParaRPr>
          </a:p>
          <a:p>
            <a:endParaRPr lang="en-US" dirty="0"/>
          </a:p>
        </p:txBody>
      </p:sp>
      <p:sp>
        <p:nvSpPr>
          <p:cNvPr id="11" name="Date Placeholder 10"/>
          <p:cNvSpPr>
            <a:spLocks noGrp="1"/>
          </p:cNvSpPr>
          <p:nvPr>
            <p:ph type="dt" sz="half" idx="10"/>
          </p:nvPr>
        </p:nvSpPr>
        <p:spPr/>
        <p:txBody>
          <a:bodyPr/>
          <a:lstStyle/>
          <a:p>
            <a:r>
              <a:rPr lang="en-US"/>
              <a:t>March 2021</a:t>
            </a:r>
            <a:endParaRPr lang="en-US" dirty="0"/>
          </a:p>
        </p:txBody>
      </p:sp>
      <p:pic>
        <p:nvPicPr>
          <p:cNvPr id="12" name="Picture 11" descr="ACLALLP logo 500n.jpg"/>
          <p:cNvPicPr>
            <a:picLocks noChangeAspect="1"/>
          </p:cNvPicPr>
          <p:nvPr/>
        </p:nvPicPr>
        <p:blipFill>
          <a:blip r:embed="rId5"/>
          <a:stretch>
            <a:fillRect/>
          </a:stretch>
        </p:blipFill>
        <p:spPr>
          <a:xfrm>
            <a:off x="533400" y="990600"/>
            <a:ext cx="7620000" cy="1371600"/>
          </a:xfrm>
          <a:prstGeom prst="rect">
            <a:avLst/>
          </a:prstGeom>
        </p:spPr>
      </p:pic>
    </p:spTree>
    <p:extLst>
      <p:ext uri="{BB962C8B-B14F-4D97-AF65-F5344CB8AC3E}">
        <p14:creationId xmlns:p14="http://schemas.microsoft.com/office/powerpoint/2010/main" val="59252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A2.	Manager</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March 2021</a:t>
            </a:r>
            <a:endParaRPr lang="en-US" dirty="0"/>
          </a:p>
        </p:txBody>
      </p:sp>
      <p:sp>
        <p:nvSpPr>
          <p:cNvPr id="10" name="TextBox 9"/>
          <p:cNvSpPr txBox="1"/>
          <p:nvPr/>
        </p:nvSpPr>
        <p:spPr>
          <a:xfrm>
            <a:off x="533400" y="5562600"/>
            <a:ext cx="2057400" cy="307777"/>
          </a:xfrm>
          <a:prstGeom prst="rect">
            <a:avLst/>
          </a:prstGeom>
          <a:noFill/>
        </p:spPr>
        <p:txBody>
          <a:bodyPr wrap="square" rtlCol="0">
            <a:spAutoFit/>
          </a:bodyPr>
          <a:lstStyle/>
          <a:p>
            <a:r>
              <a:rPr lang="en-US" sz="1400" dirty="0">
                <a:latin typeface="Arial" pitchFamily="34" charset="0"/>
                <a:cs typeface="Arial" pitchFamily="34" charset="0"/>
              </a:rPr>
              <a:t>Section 2(53)</a:t>
            </a:r>
          </a:p>
        </p:txBody>
      </p:sp>
      <p:pic>
        <p:nvPicPr>
          <p:cNvPr id="8" name="Picture 7">
            <a:extLst>
              <a:ext uri="{FF2B5EF4-FFF2-40B4-BE49-F238E27FC236}">
                <a16:creationId xmlns:a16="http://schemas.microsoft.com/office/drawing/2014/main" id="{7C0CF6C6-DD7E-4DF4-B46F-F0267D9CA99C}"/>
              </a:ext>
            </a:extLst>
          </p:cNvPr>
          <p:cNvPicPr>
            <a:picLocks noChangeAspect="1"/>
          </p:cNvPicPr>
          <p:nvPr/>
        </p:nvPicPr>
        <p:blipFill>
          <a:blip r:embed="rId2"/>
          <a:stretch>
            <a:fillRect/>
          </a:stretch>
        </p:blipFill>
        <p:spPr>
          <a:xfrm>
            <a:off x="347106" y="2164870"/>
            <a:ext cx="8449788" cy="2286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A3.	Managing Director</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March 2021</a:t>
            </a:r>
            <a:endParaRPr lang="en-US" dirty="0"/>
          </a:p>
        </p:txBody>
      </p:sp>
      <p:sp>
        <p:nvSpPr>
          <p:cNvPr id="10" name="TextBox 9"/>
          <p:cNvSpPr txBox="1"/>
          <p:nvPr/>
        </p:nvSpPr>
        <p:spPr>
          <a:xfrm>
            <a:off x="533400" y="6019800"/>
            <a:ext cx="2057400" cy="307777"/>
          </a:xfrm>
          <a:prstGeom prst="rect">
            <a:avLst/>
          </a:prstGeom>
          <a:noFill/>
        </p:spPr>
        <p:txBody>
          <a:bodyPr wrap="square" rtlCol="0">
            <a:spAutoFit/>
          </a:bodyPr>
          <a:lstStyle/>
          <a:p>
            <a:r>
              <a:rPr lang="en-US" sz="1400" dirty="0">
                <a:latin typeface="Arial" pitchFamily="34" charset="0"/>
                <a:cs typeface="Arial" pitchFamily="34" charset="0"/>
              </a:rPr>
              <a:t>Section 2(54)</a:t>
            </a:r>
          </a:p>
        </p:txBody>
      </p:sp>
      <p:pic>
        <p:nvPicPr>
          <p:cNvPr id="3075" name="Picture 3"/>
          <p:cNvPicPr>
            <a:picLocks noChangeAspect="1" noChangeArrowheads="1"/>
          </p:cNvPicPr>
          <p:nvPr/>
        </p:nvPicPr>
        <p:blipFill>
          <a:blip r:embed="rId2" cstate="print"/>
          <a:srcRect/>
          <a:stretch>
            <a:fillRect/>
          </a:stretch>
        </p:blipFill>
        <p:spPr bwMode="auto">
          <a:xfrm>
            <a:off x="457200" y="3962400"/>
            <a:ext cx="8334375" cy="1933575"/>
          </a:xfrm>
          <a:prstGeom prst="rect">
            <a:avLst/>
          </a:prstGeom>
          <a:noFill/>
          <a:ln w="9525">
            <a:noFill/>
            <a:miter lim="800000"/>
            <a:headEnd/>
            <a:tailEnd/>
          </a:ln>
        </p:spPr>
      </p:pic>
      <p:pic>
        <p:nvPicPr>
          <p:cNvPr id="8" name="Picture 7">
            <a:extLst>
              <a:ext uri="{FF2B5EF4-FFF2-40B4-BE49-F238E27FC236}">
                <a16:creationId xmlns:a16="http://schemas.microsoft.com/office/drawing/2014/main" id="{603BEBE0-F125-484C-A181-413FB2DB18C0}"/>
              </a:ext>
            </a:extLst>
          </p:cNvPr>
          <p:cNvPicPr>
            <a:picLocks noChangeAspect="1"/>
          </p:cNvPicPr>
          <p:nvPr/>
        </p:nvPicPr>
        <p:blipFill>
          <a:blip r:embed="rId3"/>
          <a:stretch>
            <a:fillRect/>
          </a:stretch>
        </p:blipFill>
        <p:spPr>
          <a:xfrm>
            <a:off x="341787" y="2133534"/>
            <a:ext cx="8449788" cy="15241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BBBFFB-7BD0-4B9D-88C1-378192D87485}"/>
              </a:ext>
            </a:extLst>
          </p:cNvPr>
          <p:cNvSpPr>
            <a:spLocks noGrp="1"/>
          </p:cNvSpPr>
          <p:nvPr>
            <p:ph type="dt" sz="half" idx="10"/>
          </p:nvPr>
        </p:nvSpPr>
        <p:spPr/>
        <p:txBody>
          <a:bodyPr/>
          <a:lstStyle/>
          <a:p>
            <a:r>
              <a:rPr lang="en-US"/>
              <a:t>March 2021</a:t>
            </a:r>
            <a:endParaRPr lang="en-US" dirty="0"/>
          </a:p>
        </p:txBody>
      </p:sp>
      <p:sp>
        <p:nvSpPr>
          <p:cNvPr id="5" name="Footer Placeholder 4">
            <a:extLst>
              <a:ext uri="{FF2B5EF4-FFF2-40B4-BE49-F238E27FC236}">
                <a16:creationId xmlns:a16="http://schemas.microsoft.com/office/drawing/2014/main" id="{ACCFA630-89AA-4426-9988-9EF07A7BEC01}"/>
              </a:ext>
            </a:extLst>
          </p:cNvPr>
          <p:cNvSpPr>
            <a:spLocks noGrp="1"/>
          </p:cNvSpPr>
          <p:nvPr>
            <p:ph type="ftr" sz="quarter" idx="11"/>
          </p:nvPr>
        </p:nvSpPr>
        <p:spPr/>
        <p:txBody>
          <a:bodyPr/>
          <a:lstStyle/>
          <a:p>
            <a:r>
              <a:rPr lang="en-US" dirty="0"/>
              <a:t>www.indialegalhelp.com</a:t>
            </a:r>
          </a:p>
        </p:txBody>
      </p:sp>
      <p:sp>
        <p:nvSpPr>
          <p:cNvPr id="6" name="Slide Number Placeholder 5">
            <a:extLst>
              <a:ext uri="{FF2B5EF4-FFF2-40B4-BE49-F238E27FC236}">
                <a16:creationId xmlns:a16="http://schemas.microsoft.com/office/drawing/2014/main" id="{B3109383-A138-4668-BCB9-F8EAA8223AF1}"/>
              </a:ext>
            </a:extLst>
          </p:cNvPr>
          <p:cNvSpPr>
            <a:spLocks noGrp="1"/>
          </p:cNvSpPr>
          <p:nvPr>
            <p:ph type="sldNum" sz="quarter" idx="12"/>
          </p:nvPr>
        </p:nvSpPr>
        <p:spPr/>
        <p:txBody>
          <a:bodyPr/>
          <a:lstStyle/>
          <a:p>
            <a:fld id="{745FCA8B-64D5-4E68-8E87-ACB5321CAB17}" type="slidenum">
              <a:rPr lang="en-US" smtClean="0"/>
              <a:pPr/>
              <a:t>7</a:t>
            </a:fld>
            <a:endParaRPr lang="en-US"/>
          </a:p>
        </p:txBody>
      </p:sp>
      <p:sp>
        <p:nvSpPr>
          <p:cNvPr id="9" name="Title 1">
            <a:extLst>
              <a:ext uri="{FF2B5EF4-FFF2-40B4-BE49-F238E27FC236}">
                <a16:creationId xmlns:a16="http://schemas.microsoft.com/office/drawing/2014/main" id="{7BAC81C7-B9CB-4C83-8C44-2669D3571834}"/>
              </a:ext>
            </a:extLst>
          </p:cNvPr>
          <p:cNvSpPr>
            <a:spLocks noGrp="1"/>
          </p:cNvSpPr>
          <p:nvPr>
            <p:ph type="title"/>
          </p:nvPr>
        </p:nvSpPr>
        <p:spPr>
          <a:xfrm>
            <a:off x="457200" y="704088"/>
            <a:ext cx="8229600" cy="667512"/>
          </a:xfrm>
        </p:spPr>
        <p:txBody>
          <a:bodyPr>
            <a:normAutofit/>
          </a:bodyPr>
          <a:lstStyle/>
          <a:p>
            <a:r>
              <a:rPr lang="en-US" sz="2800" b="1" dirty="0">
                <a:latin typeface="Arial" pitchFamily="34" charset="0"/>
                <a:cs typeface="Arial" pitchFamily="34" charset="0"/>
              </a:rPr>
              <a:t>A4.	Key Managerial Personnel </a:t>
            </a:r>
            <a:endParaRPr lang="en-US" sz="2800" b="1" dirty="0">
              <a:solidFill>
                <a:srgbClr val="FF0000"/>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76FA1FB8-85BF-40CC-9A30-2DDA2F3A5EEE}"/>
              </a:ext>
            </a:extLst>
          </p:cNvPr>
          <p:cNvSpPr txBox="1"/>
          <p:nvPr/>
        </p:nvSpPr>
        <p:spPr>
          <a:xfrm>
            <a:off x="457200" y="6044970"/>
            <a:ext cx="5562600" cy="307777"/>
          </a:xfrm>
          <a:prstGeom prst="rect">
            <a:avLst/>
          </a:prstGeom>
          <a:noFill/>
        </p:spPr>
        <p:txBody>
          <a:bodyPr wrap="square" rtlCol="0">
            <a:spAutoFit/>
          </a:bodyPr>
          <a:lstStyle/>
          <a:p>
            <a:r>
              <a:rPr lang="en-US" sz="1400" dirty="0">
                <a:latin typeface="Arial" pitchFamily="34" charset="0"/>
                <a:cs typeface="Arial" pitchFamily="34" charset="0"/>
              </a:rPr>
              <a:t>Section 2(51), amended in 2020.</a:t>
            </a:r>
          </a:p>
        </p:txBody>
      </p:sp>
      <p:pic>
        <p:nvPicPr>
          <p:cNvPr id="18" name="Content Placeholder 17">
            <a:extLst>
              <a:ext uri="{FF2B5EF4-FFF2-40B4-BE49-F238E27FC236}">
                <a16:creationId xmlns:a16="http://schemas.microsoft.com/office/drawing/2014/main" id="{13A6CF90-11CB-4634-8B89-09349C014A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241" y="1965726"/>
            <a:ext cx="8229600" cy="3676650"/>
          </a:xfrm>
        </p:spPr>
      </p:pic>
    </p:spTree>
    <p:extLst>
      <p:ext uri="{BB962C8B-B14F-4D97-AF65-F5344CB8AC3E}">
        <p14:creationId xmlns:p14="http://schemas.microsoft.com/office/powerpoint/2010/main" val="151064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A5.	Officer in Default</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March 2021</a:t>
            </a:r>
            <a:endParaRPr lang="en-US" dirty="0"/>
          </a:p>
        </p:txBody>
      </p:sp>
      <p:sp>
        <p:nvSpPr>
          <p:cNvPr id="10" name="TextBox 9"/>
          <p:cNvSpPr txBox="1"/>
          <p:nvPr/>
        </p:nvSpPr>
        <p:spPr>
          <a:xfrm>
            <a:off x="533400" y="6096000"/>
            <a:ext cx="2057400" cy="307777"/>
          </a:xfrm>
          <a:prstGeom prst="rect">
            <a:avLst/>
          </a:prstGeom>
          <a:noFill/>
        </p:spPr>
        <p:txBody>
          <a:bodyPr wrap="square" rtlCol="0">
            <a:spAutoFit/>
          </a:bodyPr>
          <a:lstStyle/>
          <a:p>
            <a:r>
              <a:rPr lang="en-US" sz="1400" dirty="0">
                <a:latin typeface="Arial" pitchFamily="34" charset="0"/>
                <a:cs typeface="Arial" pitchFamily="34" charset="0"/>
              </a:rPr>
              <a:t>Section 2(60)</a:t>
            </a:r>
          </a:p>
        </p:txBody>
      </p:sp>
      <p:pic>
        <p:nvPicPr>
          <p:cNvPr id="4098" name="Picture 2"/>
          <p:cNvPicPr>
            <a:picLocks noChangeAspect="1" noChangeArrowheads="1"/>
          </p:cNvPicPr>
          <p:nvPr/>
        </p:nvPicPr>
        <p:blipFill>
          <a:blip r:embed="rId2" cstate="print"/>
          <a:srcRect/>
          <a:stretch>
            <a:fillRect/>
          </a:stretch>
        </p:blipFill>
        <p:spPr bwMode="auto">
          <a:xfrm>
            <a:off x="304800" y="2209800"/>
            <a:ext cx="8420100" cy="3905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2800" b="1" dirty="0">
                <a:latin typeface="Arial" pitchFamily="34" charset="0"/>
                <a:cs typeface="Arial" pitchFamily="34" charset="0"/>
              </a:rPr>
              <a:t>A5.	Officer in Default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March 2021</a:t>
            </a:r>
            <a:endParaRPr lang="en-US" dirty="0"/>
          </a:p>
        </p:txBody>
      </p:sp>
      <p:sp>
        <p:nvSpPr>
          <p:cNvPr id="10" name="TextBox 9"/>
          <p:cNvSpPr txBox="1"/>
          <p:nvPr/>
        </p:nvSpPr>
        <p:spPr>
          <a:xfrm>
            <a:off x="533400" y="6248400"/>
            <a:ext cx="2057400" cy="307777"/>
          </a:xfrm>
          <a:prstGeom prst="rect">
            <a:avLst/>
          </a:prstGeom>
          <a:noFill/>
        </p:spPr>
        <p:txBody>
          <a:bodyPr wrap="square" rtlCol="0">
            <a:spAutoFit/>
          </a:bodyPr>
          <a:lstStyle/>
          <a:p>
            <a:r>
              <a:rPr lang="en-US" sz="1400" dirty="0">
                <a:latin typeface="Arial" pitchFamily="34" charset="0"/>
                <a:cs typeface="Arial" pitchFamily="34" charset="0"/>
              </a:rPr>
              <a:t>Section 2(60)</a:t>
            </a:r>
          </a:p>
        </p:txBody>
      </p:sp>
      <p:pic>
        <p:nvPicPr>
          <p:cNvPr id="5122" name="Picture 2"/>
          <p:cNvPicPr>
            <a:picLocks noChangeAspect="1" noChangeArrowheads="1"/>
          </p:cNvPicPr>
          <p:nvPr/>
        </p:nvPicPr>
        <p:blipFill>
          <a:blip r:embed="rId2" cstate="print"/>
          <a:srcRect/>
          <a:stretch>
            <a:fillRect/>
          </a:stretch>
        </p:blipFill>
        <p:spPr bwMode="auto">
          <a:xfrm>
            <a:off x="381000" y="1676400"/>
            <a:ext cx="8334375" cy="1295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 y="3124200"/>
            <a:ext cx="8029575" cy="3124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7552</TotalTime>
  <Words>1288</Words>
  <Application>Microsoft Office PowerPoint</Application>
  <PresentationFormat>On-screen Show (4:3)</PresentationFormat>
  <Paragraphs>203</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Constantia</vt:lpstr>
      <vt:lpstr>Open Sans</vt:lpstr>
      <vt:lpstr>Times New Roman</vt:lpstr>
      <vt:lpstr>Wingdings</vt:lpstr>
      <vt:lpstr>Wingdings 2</vt:lpstr>
      <vt:lpstr>Flow</vt:lpstr>
      <vt:lpstr>Liabilities of Directors  under The Companies Act 2013 (As amended by The Companies Amendment Act, 2020) </vt:lpstr>
      <vt:lpstr>Preface</vt:lpstr>
      <vt:lpstr>A. Some Key Concepts</vt:lpstr>
      <vt:lpstr>A1. Officer</vt:lpstr>
      <vt:lpstr>A2. Manager</vt:lpstr>
      <vt:lpstr>A3. Managing Director</vt:lpstr>
      <vt:lpstr>A4. Key Managerial Personnel </vt:lpstr>
      <vt:lpstr>A5. Officer in Default</vt:lpstr>
      <vt:lpstr>A5. Officer in Default (Continued)</vt:lpstr>
      <vt:lpstr>B. Some Relevant Provisions</vt:lpstr>
      <vt:lpstr>B1.  Duties of Director </vt:lpstr>
      <vt:lpstr>B1.  Duties of Director (Continued) </vt:lpstr>
      <vt:lpstr>B2. Disqualification to be a Director</vt:lpstr>
      <vt:lpstr>B2. Disqualification to be a Director (Continued)</vt:lpstr>
      <vt:lpstr>B3.  Cognizable Offences Without Bail</vt:lpstr>
      <vt:lpstr>B4.  Protection of Independent Directors </vt:lpstr>
      <vt:lpstr>C. Penalties and Punishments</vt:lpstr>
      <vt:lpstr>Chapter II – Incorporation of Company and Matters Incidentals Thereto </vt:lpstr>
      <vt:lpstr>Chapter III – Prospectus &amp; Allotment of Securities</vt:lpstr>
      <vt:lpstr>Chapter IV – Share Capital &amp; Debentures</vt:lpstr>
      <vt:lpstr>Chapter IV – Share Capital &amp; Debentures (Continued)</vt:lpstr>
      <vt:lpstr>Chapter V – Acceptance of Deposits</vt:lpstr>
      <vt:lpstr>Chapter VI – Registration of Charges</vt:lpstr>
      <vt:lpstr>Chapter VII – Management &amp; Administration</vt:lpstr>
      <vt:lpstr>Chapter VII – Management &amp; Admin. (Continued)</vt:lpstr>
      <vt:lpstr>Chapter VIII – Declaration &amp; Payment of Dividend</vt:lpstr>
      <vt:lpstr>Chapter IX – Accounts of Companies</vt:lpstr>
      <vt:lpstr>Chapter X – Audit and Auditors</vt:lpstr>
      <vt:lpstr>Chapter XI – Appointment &amp; Qualification of Directors</vt:lpstr>
      <vt:lpstr>Chapter XII – Meetings of Board &amp; Its Powers</vt:lpstr>
      <vt:lpstr>Chapter XII – Meetings of Board (Continued)</vt:lpstr>
      <vt:lpstr>Chapter XIII – Appointment &amp; Remuneration of Managerial Personnel</vt:lpstr>
      <vt:lpstr>Chapter XIV – Share Capital &amp; Debentures</vt:lpstr>
      <vt:lpstr>Chapter XIV – Share Cap. &amp; Debentures (Continued)</vt:lpstr>
      <vt:lpstr>Chapter XVI – Prevention of Oppression &amp; Mismanagement</vt:lpstr>
      <vt:lpstr>Chapter XX – Winding Up</vt:lpstr>
      <vt:lpstr>Chapter XXVIII – Special Courts </vt:lpstr>
      <vt:lpstr>Chapter XXIX – Miscellaneous</vt:lpstr>
      <vt:lpstr>Chapter XXIX – Miscellaneous (Continued)</vt:lpstr>
      <vt:lpstr>PowerPoint Presentation</vt:lpstr>
    </vt:vector>
  </TitlesOfParts>
  <Manager>Yogita Pant</Manager>
  <Company>Anil Chawla Law Associates LLP</Company>
  <LinksUpToDate>false</LinksUpToDate>
  <SharedDoc>false</SharedDoc>
  <HyperlinkBase>http://www.indialegalhelp.com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Companies Act 2013 Key Points Related to Corporate Social Responsibility</dc:title>
  <dc:subject>Companies Act 2013 Section 135 CSR</dc:subject>
  <dc:creator>Anil Chawla, Yogita Pant, Shruti Manwani</dc:creator>
  <cp:keywords>India law, New Companies Act in India, Who is liable under The companies Act 2013, Penalties for Directors under the Companies Act, liability of independent Directors under the Companies Act 2013, Liability of Non-Executive Director under the Companies Act, 2013, Imprisonment and penal liability for Directors under the Companies Act 2013 of India, Liability of officer and Officer in default under the Companies Act, Is independent Director a key Managerial Personnel ? Cognizable offences under the companies Act, Protection to Independent Directors under the Companies Act, Duties of Directors, Disqualification to be a Director, penalties and punishments for Directors under the Companies Act, 2013 , Liabilities of Directors under various sections of the Companies Act 2013</cp:keywords>
  <dc:description>This presentation discusses the legal provisions related to Liabilities of Directors under Companies Act 2013. It is of interest to Directors, companies as well as legal professionals.</dc:description>
  <cp:lastModifiedBy>Anil Chawla</cp:lastModifiedBy>
  <cp:revision>555</cp:revision>
  <cp:lastPrinted>2021-03-23T10:21:48Z</cp:lastPrinted>
  <dcterms:created xsi:type="dcterms:W3CDTF">2013-10-16T12:09:19Z</dcterms:created>
  <dcterms:modified xsi:type="dcterms:W3CDTF">2021-03-23T10:22:48Z</dcterms:modified>
  <cp:category>India Legal Help</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